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5" r:id="rId7"/>
    <p:sldId id="260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82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35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0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58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23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08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9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8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3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61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35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8A1FDA-2945-4425-9628-A202E2FBD151}" type="datetimeFigureOut">
              <a:rPr lang="en-GB" smtClean="0"/>
              <a:t>01/02/2024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D99C099-133F-4587-B98B-01968BE1E1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49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hyperlink" Target="https://www.fife.ac.uk/" TargetMode="External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hyperlink" Target="https://www.perth.uhi.ac.uk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11" Type="http://schemas.openxmlformats.org/officeDocument/2006/relationships/image" Target="../media/image7.png"/><Relationship Id="rId5" Type="http://schemas.openxmlformats.org/officeDocument/2006/relationships/hyperlink" Target="https://dundeeandangus.ac.uk/" TargetMode="External"/><Relationship Id="rId10" Type="http://schemas.openxmlformats.org/officeDocument/2006/relationships/image" Target="../media/image21.png"/><Relationship Id="rId4" Type="http://schemas.openxmlformats.org/officeDocument/2006/relationships/hyperlink" Target="https://www.forthvalley.ac.uk/" TargetMode="External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79">
            <a:extLst>
              <a:ext uri="{FF2B5EF4-FFF2-40B4-BE49-F238E27FC236}">
                <a16:creationId xmlns:a16="http://schemas.microsoft.com/office/drawing/2014/main" id="{20A9CA88-93EB-4DC0-A00D-64E6AB7A0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E84C1AD-30A9-4EF6-A8E1-7484242EF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756F9-F13D-4A22-BA53-C522C572C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6068070" cy="3255264"/>
          </a:xfrm>
        </p:spPr>
        <p:txBody>
          <a:bodyPr>
            <a:normAutofit/>
          </a:bodyPr>
          <a:lstStyle/>
          <a:p>
            <a:r>
              <a:rPr lang="en-GB" dirty="0"/>
              <a:t>Senior</a:t>
            </a:r>
            <a:br>
              <a:rPr lang="en-GB" dirty="0"/>
            </a:br>
            <a:r>
              <a:rPr lang="en-GB" dirty="0"/>
              <a:t>Career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4EF82-84E3-4741-851F-A47BD1DD2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en-GB" dirty="0"/>
              <a:t>Alasdair Reid</a:t>
            </a:r>
          </a:p>
          <a:p>
            <a:r>
              <a:rPr lang="en-GB" dirty="0"/>
              <a:t>Careers Adviser - Skills Development Scotland</a:t>
            </a:r>
          </a:p>
        </p:txBody>
      </p:sp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2AEC391-4E58-4E3C-AE9C-53003958DA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3" t="5883" r="5902" b="8477"/>
          <a:stretch/>
        </p:blipFill>
        <p:spPr>
          <a:xfrm>
            <a:off x="8037574" y="1065771"/>
            <a:ext cx="3458249" cy="2276361"/>
          </a:xfrm>
          <a:prstGeom prst="rect">
            <a:avLst/>
          </a:prstGeom>
        </p:spPr>
      </p:pic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D0AC5237-6A68-4770-AF6F-B0CA2C432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108" y="3506724"/>
            <a:ext cx="2583181" cy="2583181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086E571C-8A2B-4F37-B155-9C5DF0ACA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612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E9F5D7F-1BBC-4096-ADA7-AA9C9E4D2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3"/>
            <a:ext cx="7052486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F0C97E-9A78-44E7-82A0-20FE1B82F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6451110" cy="12554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What we do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663503-D1C4-47A0-9154-0C6E14AA6C4C}"/>
              </a:ext>
            </a:extLst>
          </p:cNvPr>
          <p:cNvSpPr txBox="1"/>
          <p:nvPr/>
        </p:nvSpPr>
        <p:spPr>
          <a:xfrm>
            <a:off x="289248" y="2510395"/>
            <a:ext cx="6451109" cy="32745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Advice, support and guidance for S3 – S6 Pupils</a:t>
            </a: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Application support – college, job, university</a:t>
            </a: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Explore options</a:t>
            </a: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Signpost information</a:t>
            </a:r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70552C90-9A61-483C-9B51-4852432E76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944" y="1535135"/>
            <a:ext cx="3778286" cy="3778286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E79D076F-656A-4CD9-83AD-AF8F4B28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07758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F284-F5CA-B50A-8A4B-B5D1E3A97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this support look like for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EE518-4270-6E77-985A-8432C9CD8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Group Engagements-</a:t>
            </a:r>
          </a:p>
          <a:p>
            <a:r>
              <a:rPr lang="en-GB" sz="2400" dirty="0"/>
              <a:t>One to one support- Guidance referral.</a:t>
            </a:r>
          </a:p>
          <a:p>
            <a:r>
              <a:rPr lang="en-GB" sz="2400" dirty="0"/>
              <a:t>One to one support – Student referral. </a:t>
            </a:r>
          </a:p>
          <a:p>
            <a:r>
              <a:rPr lang="en-GB" sz="2400" dirty="0"/>
              <a:t>Sometimes student's goals can be met in one session (</a:t>
            </a:r>
            <a:r>
              <a:rPr lang="en-GB" sz="2400"/>
              <a:t>45 minutes) </a:t>
            </a:r>
            <a:r>
              <a:rPr lang="en-GB" sz="2400" dirty="0"/>
              <a:t>but more often than not it can take multiple sessions</a:t>
            </a:r>
          </a:p>
        </p:txBody>
      </p:sp>
    </p:spTree>
    <p:extLst>
      <p:ext uri="{BB962C8B-B14F-4D97-AF65-F5344CB8AC3E}">
        <p14:creationId xmlns:p14="http://schemas.microsoft.com/office/powerpoint/2010/main" val="138526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C1D4A39-A122-41DA-BF9B-2313FB6B7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CD120F8-C0F1-4CC6-B340-0B8F67C40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052486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BDE31C-E1D4-45AD-B30B-285E696DF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6451110" cy="12554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Options end of S4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953672D-C9EF-4DC9-B2C9-444EF8CF8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r="10610" b="-1"/>
          <a:stretch/>
        </p:blipFill>
        <p:spPr>
          <a:xfrm>
            <a:off x="7545032" y="470354"/>
            <a:ext cx="3778286" cy="184123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BD9911B-2969-4874-8F6B-7754AF126117}"/>
              </a:ext>
            </a:extLst>
          </p:cNvPr>
          <p:cNvSpPr txBox="1"/>
          <p:nvPr/>
        </p:nvSpPr>
        <p:spPr>
          <a:xfrm>
            <a:off x="289248" y="2510395"/>
            <a:ext cx="6451109" cy="32745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Return to School for S5</a:t>
            </a:r>
          </a:p>
          <a:p>
            <a:pPr marL="285750" indent="-28575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College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Apprenticeships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Employment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dirty="0">
                <a:solidFill>
                  <a:srgbClr val="FFFFFF"/>
                </a:solidFill>
              </a:rPr>
              <a:t>Winter Leavers (Born after 1</a:t>
            </a:r>
            <a:r>
              <a:rPr lang="en-US" baseline="30000" dirty="0">
                <a:solidFill>
                  <a:srgbClr val="FFFFFF"/>
                </a:solidFill>
              </a:rPr>
              <a:t>st</a:t>
            </a:r>
            <a:r>
              <a:rPr lang="en-US" dirty="0">
                <a:solidFill>
                  <a:srgbClr val="FFFFFF"/>
                </a:solidFill>
              </a:rPr>
              <a:t> October)</a:t>
            </a: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6" descr="Text, email&#10;&#10;Description automatically generated">
            <a:extLst>
              <a:ext uri="{FF2B5EF4-FFF2-40B4-BE49-F238E27FC236}">
                <a16:creationId xmlns:a16="http://schemas.microsoft.com/office/drawing/2014/main" id="{2A6DF91A-BC6E-454C-84A1-DB0A7DD7D3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5" r="223"/>
          <a:stretch/>
        </p:blipFill>
        <p:spPr>
          <a:xfrm>
            <a:off x="7545032" y="2487105"/>
            <a:ext cx="3778286" cy="1839335"/>
          </a:xfrm>
          <a:prstGeom prst="rect">
            <a:avLst/>
          </a:prstGeom>
        </p:spPr>
      </p:pic>
      <p:pic>
        <p:nvPicPr>
          <p:cNvPr id="11" name="Picture 10" descr="A picture containing text, electronics, computer&#10;&#10;Description automatically generated">
            <a:extLst>
              <a:ext uri="{FF2B5EF4-FFF2-40B4-BE49-F238E27FC236}">
                <a16:creationId xmlns:a16="http://schemas.microsoft.com/office/drawing/2014/main" id="{45D6F999-1C0C-44FC-86D4-370A2770387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60"/>
          <a:stretch/>
        </p:blipFill>
        <p:spPr>
          <a:xfrm>
            <a:off x="7545032" y="4524410"/>
            <a:ext cx="3778286" cy="1839658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8AF6EFCA-56DD-442E-9948-D162BEBBF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5513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C1D4A39-A122-41DA-BF9B-2313FB6B7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D120F8-C0F1-4CC6-B340-0B8F67C40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61999"/>
            <a:ext cx="754110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23D5B1-FC02-4699-90D7-30328FA2E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7" y="1123837"/>
            <a:ext cx="6742917" cy="1255469"/>
          </a:xfrm>
        </p:spPr>
        <p:txBody>
          <a:bodyPr>
            <a:normAutofit/>
          </a:bodyPr>
          <a:lstStyle/>
          <a:p>
            <a:r>
              <a:rPr lang="en-GB" dirty="0"/>
              <a:t>Options end of S5</a:t>
            </a:r>
          </a:p>
        </p:txBody>
      </p:sp>
      <p:pic>
        <p:nvPicPr>
          <p:cNvPr id="6" name="Picture 5" descr="A picture containing text, electronics, computer&#10;&#10;Description automatically generated">
            <a:extLst>
              <a:ext uri="{FF2B5EF4-FFF2-40B4-BE49-F238E27FC236}">
                <a16:creationId xmlns:a16="http://schemas.microsoft.com/office/drawing/2014/main" id="{AA91F20C-4D8F-41ED-9368-3195D59CC7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60"/>
          <a:stretch/>
        </p:blipFill>
        <p:spPr>
          <a:xfrm>
            <a:off x="8194555" y="321734"/>
            <a:ext cx="2968053" cy="144515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44D91-767A-4123-BFFC-42C6B3A79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8" y="2510395"/>
            <a:ext cx="6742921" cy="3274586"/>
          </a:xfrm>
        </p:spPr>
        <p:txBody>
          <a:bodyPr anchor="t">
            <a:normAutofit fontScale="92500" lnSpcReduction="2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Return to school for  S6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r>
              <a:rPr lang="en-GB" dirty="0">
                <a:solidFill>
                  <a:srgbClr val="FFFFFF"/>
                </a:solidFill>
              </a:rPr>
              <a:t>College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r>
              <a:rPr lang="en-GB" dirty="0">
                <a:solidFill>
                  <a:srgbClr val="FFFFFF"/>
                </a:solidFill>
              </a:rPr>
              <a:t>University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r>
              <a:rPr lang="en-GB" dirty="0">
                <a:solidFill>
                  <a:srgbClr val="FFFFFF"/>
                </a:solidFill>
              </a:rPr>
              <a:t>Apprenticeships</a:t>
            </a:r>
          </a:p>
          <a:p>
            <a:endParaRPr lang="en-GB" dirty="0">
              <a:solidFill>
                <a:srgbClr val="FFFFFF"/>
              </a:solidFill>
            </a:endParaRPr>
          </a:p>
          <a:p>
            <a:r>
              <a:rPr lang="en-GB" dirty="0">
                <a:solidFill>
                  <a:srgbClr val="FFFFFF"/>
                </a:solidFill>
              </a:rPr>
              <a:t>Employment</a:t>
            </a:r>
          </a:p>
          <a:p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5" name="Picture 4" descr="Text, email&#10;&#10;Description automatically generated">
            <a:extLst>
              <a:ext uri="{FF2B5EF4-FFF2-40B4-BE49-F238E27FC236}">
                <a16:creationId xmlns:a16="http://schemas.microsoft.com/office/drawing/2014/main" id="{72F04702-C6EC-4BCE-9254-463225F726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5" r="223"/>
          <a:stretch/>
        </p:blipFill>
        <p:spPr>
          <a:xfrm>
            <a:off x="8194294" y="1913291"/>
            <a:ext cx="2968575" cy="1445154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0B85FD-8AF1-4D1D-8B47-81D6544CB2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686" y="3711465"/>
            <a:ext cx="3095793" cy="1026625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6C539B0-6860-4940-85B0-394C3F50BA4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r="10610" b="-1"/>
          <a:stretch/>
        </p:blipFill>
        <p:spPr>
          <a:xfrm>
            <a:off x="8180878" y="4876851"/>
            <a:ext cx="2964680" cy="1444752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AF6EFCA-56DD-442E-9948-D162BEBBF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665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5DC95B7-2A72-483B-BA19-2BE7512055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822AFE-7E96-4A51-9E55-FCAEACD21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120" y="757325"/>
            <a:ext cx="4341880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A0AEF5-C2E3-4308-9FCD-2C08D264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1390" y="1079770"/>
            <a:ext cx="3654857" cy="152724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/>
              <a:t>Subject  Choice Tool on My World of 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69EA61-C175-4B7E-807B-58199DEA7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A4B7BB6-5B0B-49F6-8273-535BEE5AED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15" y="1739861"/>
            <a:ext cx="6500974" cy="33642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9D956D-221B-423D-9C64-45E6B3C6E658}"/>
              </a:ext>
            </a:extLst>
          </p:cNvPr>
          <p:cNvSpPr txBox="1"/>
          <p:nvPr/>
        </p:nvSpPr>
        <p:spPr>
          <a:xfrm>
            <a:off x="8161390" y="2607014"/>
            <a:ext cx="3654857" cy="31579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1600">
                <a:solidFill>
                  <a:srgbClr val="FFFFFF"/>
                </a:solidFill>
              </a:rPr>
              <a:t>https://www.myworldofwork.co.uk/tools/subject-choices</a:t>
            </a:r>
          </a:p>
        </p:txBody>
      </p:sp>
    </p:spTree>
    <p:extLst>
      <p:ext uri="{BB962C8B-B14F-4D97-AF65-F5344CB8AC3E}">
        <p14:creationId xmlns:p14="http://schemas.microsoft.com/office/powerpoint/2010/main" val="123508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C1D4A39-A122-41DA-BF9B-2313FB6B7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D120F8-C0F1-4CC6-B340-0B8F67C40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761999"/>
            <a:ext cx="754110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40F18-6EA4-4B1A-AC91-0ED36B9C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7" y="1123837"/>
            <a:ext cx="6742917" cy="1255469"/>
          </a:xfrm>
        </p:spPr>
        <p:txBody>
          <a:bodyPr>
            <a:normAutofit/>
          </a:bodyPr>
          <a:lstStyle/>
          <a:p>
            <a:r>
              <a:rPr lang="en-GB" dirty="0"/>
              <a:t>How to get in touch</a:t>
            </a:r>
          </a:p>
        </p:txBody>
      </p:sp>
      <p:pic>
        <p:nvPicPr>
          <p:cNvPr id="5" name="Graphic 4" descr="Envelope outline">
            <a:extLst>
              <a:ext uri="{FF2B5EF4-FFF2-40B4-BE49-F238E27FC236}">
                <a16:creationId xmlns:a16="http://schemas.microsoft.com/office/drawing/2014/main" id="{B3892B0B-BA37-4DE9-B8EE-21306B070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56005" y="321734"/>
            <a:ext cx="1445154" cy="144515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C82D4-123A-49F6-ADC0-FCE40F0BA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8" y="2510395"/>
            <a:ext cx="6742921" cy="3274586"/>
          </a:xfrm>
        </p:spPr>
        <p:txBody>
          <a:bodyPr anchor="t">
            <a:normAutofit lnSpcReduction="10000"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r>
              <a:rPr lang="en-GB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Alasdair.reid@sds.co.uk</a:t>
            </a:r>
          </a:p>
          <a:p>
            <a:r>
              <a:rPr lang="en-GB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or Phone </a:t>
            </a:r>
          </a:p>
          <a:p>
            <a:r>
              <a:rPr lang="en-GB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07825034964</a:t>
            </a:r>
          </a:p>
          <a:p>
            <a:r>
              <a:rPr lang="en-GB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Perth Office - Phone</a:t>
            </a:r>
          </a:p>
          <a:p>
            <a:r>
              <a:rPr lang="en-GB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01738 637639</a:t>
            </a:r>
          </a:p>
          <a:p>
            <a:r>
              <a:rPr lang="en-GB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Person</a:t>
            </a:r>
          </a:p>
          <a:p>
            <a:r>
              <a:rPr lang="en-GB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33a (English Corridor)</a:t>
            </a:r>
          </a:p>
        </p:txBody>
      </p:sp>
      <p:pic>
        <p:nvPicPr>
          <p:cNvPr id="7" name="Graphic 6" descr="Chat bubble outline">
            <a:extLst>
              <a:ext uri="{FF2B5EF4-FFF2-40B4-BE49-F238E27FC236}">
                <a16:creationId xmlns:a16="http://schemas.microsoft.com/office/drawing/2014/main" id="{0E035E63-8849-4C39-9D46-06353AC663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56005" y="1913291"/>
            <a:ext cx="1445154" cy="1445154"/>
          </a:xfrm>
          <a:prstGeom prst="rect">
            <a:avLst/>
          </a:prstGeom>
        </p:spPr>
      </p:pic>
      <p:pic>
        <p:nvPicPr>
          <p:cNvPr id="11" name="Graphic 10" descr="Smart Phone outline">
            <a:extLst>
              <a:ext uri="{FF2B5EF4-FFF2-40B4-BE49-F238E27FC236}">
                <a16:creationId xmlns:a16="http://schemas.microsoft.com/office/drawing/2014/main" id="{7A28B3ED-12E0-4786-B06A-368BC180D4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58652" y="3504848"/>
            <a:ext cx="1439860" cy="1439860"/>
          </a:xfrm>
          <a:prstGeom prst="rect">
            <a:avLst/>
          </a:prstGeom>
        </p:spPr>
      </p:pic>
      <p:pic>
        <p:nvPicPr>
          <p:cNvPr id="9" name="Graphic 8" descr="Telephone with solid fill">
            <a:extLst>
              <a:ext uri="{FF2B5EF4-FFF2-40B4-BE49-F238E27FC236}">
                <a16:creationId xmlns:a16="http://schemas.microsoft.com/office/drawing/2014/main" id="{E129CFF9-CFE9-478D-9E84-FC38BE9F67D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56206" y="5091111"/>
            <a:ext cx="1444752" cy="144475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AF6EFCA-56DD-442E-9948-D162BEBBF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1527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D1FC7A-1533-484D-BFAE-654600220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en-GB" dirty="0"/>
              <a:t>Where to find 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2CC1A-3CFC-4B59-B26A-0E2AA792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2541" y="1629136"/>
            <a:ext cx="2774922" cy="1885391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 err="1">
                <a:solidFill>
                  <a:schemeClr val="tx1"/>
                </a:solidFill>
              </a:rPr>
              <a:t>Apprenticeships.scot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Ucas.com</a:t>
            </a:r>
          </a:p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6198F7-F291-426A-9318-A45CCB73C62D}"/>
              </a:ext>
            </a:extLst>
          </p:cNvPr>
          <p:cNvSpPr/>
          <p:nvPr/>
        </p:nvSpPr>
        <p:spPr>
          <a:xfrm>
            <a:off x="7153956" y="1514678"/>
            <a:ext cx="357843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/>
              <a:t>College Sites;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hlinkClick r:id="rId2"/>
              </a:rPr>
              <a:t>https://www.perth.uhi.ac.uk/</a:t>
            </a: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hlinkClick r:id="rId3"/>
              </a:rPr>
              <a:t>https://www.fife.ac.uk/</a:t>
            </a: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hlinkClick r:id="rId4"/>
              </a:rPr>
              <a:t>https://www.forthvalley.ac.uk/</a:t>
            </a:r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hlinkClick r:id="rId5"/>
              </a:rPr>
              <a:t>https://dundeeandangus.ac.uk/</a:t>
            </a:r>
            <a:r>
              <a:rPr lang="en-GB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ADC0BC-0582-4D6B-ABCB-F18BDE9C475F}"/>
              </a:ext>
            </a:extLst>
          </p:cNvPr>
          <p:cNvSpPr/>
          <p:nvPr/>
        </p:nvSpPr>
        <p:spPr>
          <a:xfrm>
            <a:off x="8201890" y="3761050"/>
            <a:ext cx="2165268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/>
              <a:t>Job Search Sites;</a:t>
            </a:r>
            <a:endParaRPr lang="en-GB" b="1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Indeed.co.uk</a:t>
            </a:r>
            <a:endParaRPr lang="en-GB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S1 Jobs</a:t>
            </a:r>
            <a:endParaRPr lang="en-GB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/>
              <a:t>Reed.co.uk</a:t>
            </a: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46A6E4-971D-4E48-916F-B55FD617E6A7}"/>
              </a:ext>
            </a:extLst>
          </p:cNvPr>
          <p:cNvSpPr/>
          <p:nvPr/>
        </p:nvSpPr>
        <p:spPr>
          <a:xfrm>
            <a:off x="3867395" y="4290076"/>
            <a:ext cx="3922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PA Pathways Twitter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twitter.com/PAFuturePathway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005952-ACED-4E53-AC16-B6969019D7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771" y="5052075"/>
            <a:ext cx="457200" cy="4381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0BE0FB-4121-4D2B-88D7-0E3BB90E9C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09331" y="1818394"/>
            <a:ext cx="1224089" cy="3901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E9ECBAA-27B7-439F-A029-0E5A6577AA8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66881" y="2443560"/>
            <a:ext cx="667904" cy="53263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2F3C775-1C4B-42D0-8A04-A57D47C40E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94667" y="2208592"/>
            <a:ext cx="853415" cy="31441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F06523A-091C-408E-9956-1671EE12879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6661" y="2970111"/>
            <a:ext cx="445075" cy="403864"/>
          </a:xfrm>
          <a:prstGeom prst="rect">
            <a:avLst/>
          </a:prstGeom>
        </p:spPr>
      </p:pic>
      <p:pic>
        <p:nvPicPr>
          <p:cNvPr id="19" name="Picture 1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D575AB2-27D1-4747-9C71-4B7F7ABC5ED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003" y="2864381"/>
            <a:ext cx="927756" cy="30766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27E2964-9AB4-4E78-9A64-D4DC32C8C18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20465" y="1613451"/>
            <a:ext cx="1706611" cy="40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1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0864E5C9-52C9-4572-AC75-548B9B9C2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5CC6500-4DBD-4C34-BC14-2387FB483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41B45-842F-41B4-973F-9C51D60A8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9" y="1298448"/>
            <a:ext cx="3258688" cy="3255264"/>
          </a:xfrm>
        </p:spPr>
        <p:txBody>
          <a:bodyPr>
            <a:normAutofit/>
          </a:bodyPr>
          <a:lstStyle/>
          <a:p>
            <a:r>
              <a:rPr lang="en-GB" dirty="0"/>
              <a:t>Thank you!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FE769-200C-462E-862C-4F5A1DDAA2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3228521" cy="914400"/>
          </a:xfrm>
        </p:spPr>
        <p:txBody>
          <a:bodyPr>
            <a:normAutofit/>
          </a:bodyPr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D844DF-0A7A-4FF7-85C9-3AD96D2CA8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2271" y="759599"/>
            <a:ext cx="5344008" cy="5330650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4E34A3B6-BAD2-4156-BDC6-4736248BF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018307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DMS Document" ma:contentTypeID="0x0101006303DCE5F3884555ABDE6450E03068EE00C5E54E17855FCA4395159C53D02AA166" ma:contentTypeVersion="18" ma:contentTypeDescription="Core EDMS document content type" ma:contentTypeScope="" ma:versionID="608dc58ed9a9361e36f824534324ef32">
  <xsd:schema xmlns:xsd="http://www.w3.org/2001/XMLSchema" xmlns:xs="http://www.w3.org/2001/XMLSchema" xmlns:p="http://schemas.microsoft.com/office/2006/metadata/properties" xmlns:ns2="5f557eb5-52ff-46ed-abf7-a37fd449ed00" xmlns:ns3="5f48cb47-14e9-4d0c-a2ae-82a49bb45b3d" targetNamespace="http://schemas.microsoft.com/office/2006/metadata/properties" ma:root="true" ma:fieldsID="cbb31a550ccbf9852bcc3cafa55a0dc2" ns2:_="" ns3:_="">
    <xsd:import namespace="5f557eb5-52ff-46ed-abf7-a37fd449ed00"/>
    <xsd:import namespace="5f48cb47-14e9-4d0c-a2ae-82a49bb45b3d"/>
    <xsd:element name="properties">
      <xsd:complexType>
        <xsd:sequence>
          <xsd:element name="documentManagement">
            <xsd:complexType>
              <xsd:all>
                <xsd:element ref="ns2:FileplanmarkerTaxHTField" minOccurs="0"/>
                <xsd:element ref="ns2:TaxCatchAll" minOccurs="0"/>
                <xsd:element ref="ns2:TaxCatchAllLabel" minOccurs="0"/>
                <xsd:element ref="ns2:Edmsdisposition" minOccurs="0"/>
                <xsd:element ref="ns2:Edmsdateclosed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57eb5-52ff-46ed-abf7-a37fd449ed00" elementFormDefault="qualified">
    <xsd:import namespace="http://schemas.microsoft.com/office/2006/documentManagement/types"/>
    <xsd:import namespace="http://schemas.microsoft.com/office/infopath/2007/PartnerControls"/>
    <xsd:element name="FileplanmarkerTaxHTField" ma:index="8" nillable="true" ma:taxonomy="true" ma:internalName="FileplanmarkerTaxHTField" ma:taxonomyFieldName="Fileplanmarker" ma:displayName="Fileplan Marker" ma:readOnly="false" ma:default="" ma:fieldId="{8f3fe8ea-359e-4086-b18c-02f8ee4b76e8}" ma:sspId="13e93c12-6cf0-45db-a146-10f817293c1b" ma:termSetId="d34034d2-f642-4875-aa17-3b0a742a9d60" ma:anchorId="ad85a3eb-30a6-48d8-b0ea-1d32903598f7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eab06913-a724-4395-a7d5-4cb3dffc3c32}" ma:internalName="TaxCatchAll" ma:showField="CatchAllData" ma:web="5f557eb5-52ff-46ed-abf7-a37fd449ed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eab06913-a724-4395-a7d5-4cb3dffc3c32}" ma:internalName="TaxCatchAllLabel" ma:readOnly="true" ma:showField="CatchAllDataLabel" ma:web="5f557eb5-52ff-46ed-abf7-a37fd449ed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msdisposition" ma:index="12" nillable="true" ma:displayName="EDMS Disposition" ma:default="" ma:description="Indicates the items EDMS status" ma:format="Dropdown" ma:internalName="Edmsdisposition">
      <xsd:simpleType>
        <xsd:restriction base="dms:Choice">
          <xsd:enumeration value="Closed"/>
          <xsd:enumeration value="Open"/>
          <xsd:enumeration value="n/a"/>
        </xsd:restriction>
      </xsd:simpleType>
    </xsd:element>
    <xsd:element name="Edmsdateclosed" ma:index="13" nillable="true" ma:displayName="EDMS Date Closed" ma:format="DateOnly" ma:internalName="Edmsdateclosed">
      <xsd:simpleType>
        <xsd:restriction base="dms:DateTime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8cb47-14e9-4d0c-a2ae-82a49bb45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3e93c12-6cf0-45db-a146-10f817293c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f48cb47-14e9-4d0c-a2ae-82a49bb45b3d">
      <Terms xmlns="http://schemas.microsoft.com/office/infopath/2007/PartnerControls"/>
    </lcf76f155ced4ddcb4097134ff3c332f>
    <TaxCatchAll xmlns="5f557eb5-52ff-46ed-abf7-a37fd449ed00">
      <Value>65</Value>
    </TaxCatchAll>
    <FileplanmarkerTaxHTField xmlns="5f557eb5-52ff-46ed-abf7-a37fd449ed00">
      <Terms xmlns="http://schemas.microsoft.com/office/infopath/2007/PartnerControls">
        <TermInfo xmlns="http://schemas.microsoft.com/office/infopath/2007/PartnerControls">
          <TermName xmlns="http://schemas.microsoft.com/office/infopath/2007/PartnerControls">Website</TermName>
          <TermId xmlns="http://schemas.microsoft.com/office/infopath/2007/PartnerControls">084db162-1f8c-4b0a-92d8-f929d7c7cd20</TermId>
        </TermInfo>
      </Terms>
    </FileplanmarkerTaxHTField>
    <Edmsdateclosed xmlns="5f557eb5-52ff-46ed-abf7-a37fd449ed00" xsi:nil="true"/>
    <Edmsdisposition xmlns="5f557eb5-52ff-46ed-abf7-a37fd449ed00">Open</Edmsdisposition>
  </documentManagement>
</p:properties>
</file>

<file path=customXml/itemProps1.xml><?xml version="1.0" encoding="utf-8"?>
<ds:datastoreItem xmlns:ds="http://schemas.openxmlformats.org/officeDocument/2006/customXml" ds:itemID="{B1A2D3E4-F4F5-429B-9C15-F1731EF71D41}"/>
</file>

<file path=customXml/itemProps2.xml><?xml version="1.0" encoding="utf-8"?>
<ds:datastoreItem xmlns:ds="http://schemas.openxmlformats.org/officeDocument/2006/customXml" ds:itemID="{959FF17D-0DC6-436A-8103-A6A95703C734}"/>
</file>

<file path=customXml/itemProps3.xml><?xml version="1.0" encoding="utf-8"?>
<ds:datastoreItem xmlns:ds="http://schemas.openxmlformats.org/officeDocument/2006/customXml" ds:itemID="{2DD6EC54-A69E-4306-AB36-FA73B68E99D4}"/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254</Words>
  <Application>Microsoft Office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Corbel</vt:lpstr>
      <vt:lpstr>Wingdings 2</vt:lpstr>
      <vt:lpstr>Frame</vt:lpstr>
      <vt:lpstr>Senior Career Options</vt:lpstr>
      <vt:lpstr>What we do</vt:lpstr>
      <vt:lpstr>What does this support look like for Students</vt:lpstr>
      <vt:lpstr>Options end of S4</vt:lpstr>
      <vt:lpstr>Options end of S5</vt:lpstr>
      <vt:lpstr>Subject  Choice Tool on My World of Work</vt:lpstr>
      <vt:lpstr>How to get in touch</vt:lpstr>
      <vt:lpstr>Where to find more information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S4 – S6 Career Options</dc:title>
  <dc:creator>Nicola Malcolm</dc:creator>
  <cp:lastModifiedBy>Rhanda Percy</cp:lastModifiedBy>
  <cp:revision>3</cp:revision>
  <dcterms:created xsi:type="dcterms:W3CDTF">2021-02-02T12:47:53Z</dcterms:created>
  <dcterms:modified xsi:type="dcterms:W3CDTF">2024-02-01T10:00:55Z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0x0101006303DCE5F3884555ABDE6450E03068EE00C5E54E17855FCA4395159C53D02AA166</vt:lpwstr>
  </property>
  <property fmtid="{D5CDD505-2E9C-101B-9397-08002B2CF9AE}" pid="3" name="Fileplanmarker">
    <vt:lpwstr>65;#Website|084db162-1f8c-4b0a-92d8-f929d7c7cd20</vt:lpwstr>
  </property>
  <property fmtid="{D5CDD505-2E9C-101B-9397-08002B2CF9AE}" pid="4" name="MediaServiceImageTags">
    <vt:lpwstr/>
  </property>
</Properties>
</file>