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61" r:id="rId5"/>
    <p:sldId id="257" r:id="rId6"/>
    <p:sldId id="277" r:id="rId7"/>
    <p:sldId id="278" r:id="rId8"/>
    <p:sldId id="259" r:id="rId9"/>
    <p:sldId id="267" r:id="rId10"/>
    <p:sldId id="276" r:id="rId11"/>
    <p:sldId id="256" r:id="rId12"/>
    <p:sldId id="258" r:id="rId13"/>
    <p:sldId id="268" r:id="rId14"/>
    <p:sldId id="269" r:id="rId15"/>
    <p:sldId id="270" r:id="rId16"/>
    <p:sldId id="260" r:id="rId17"/>
    <p:sldId id="271" r:id="rId18"/>
    <p:sldId id="272" r:id="rId19"/>
    <p:sldId id="263" r:id="rId20"/>
    <p:sldId id="273" r:id="rId21"/>
    <p:sldId id="274" r:id="rId22"/>
    <p:sldId id="275" r:id="rId23"/>
    <p:sldId id="26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82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720E97-50CB-493E-B9B0-7C4242854A52}" v="47" dt="2023-01-18T13:29:32.320"/>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93741"/>
  </p:normalViewPr>
  <p:slideViewPr>
    <p:cSldViewPr snapToGrid="0">
      <p:cViewPr varScale="1">
        <p:scale>
          <a:sx n="77" d="100"/>
          <a:sy n="77" d="100"/>
        </p:scale>
        <p:origin x="120" y="4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5E31FB-B237-3C43-BB6C-C09C74572D6C}" type="datetimeFigureOut">
              <a:rPr lang="en-US" smtClean="0"/>
              <a:t>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466263-6A6B-7B4E-BE29-F5C895E2E748}" type="slidenum">
              <a:rPr lang="en-US" smtClean="0"/>
              <a:t>‹#›</a:t>
            </a:fld>
            <a:endParaRPr lang="en-US"/>
          </a:p>
        </p:txBody>
      </p:sp>
    </p:spTree>
    <p:extLst>
      <p:ext uri="{BB962C8B-B14F-4D97-AF65-F5344CB8AC3E}">
        <p14:creationId xmlns:p14="http://schemas.microsoft.com/office/powerpoint/2010/main" val="4085176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466263-6A6B-7B4E-BE29-F5C895E2E748}" type="slidenum">
              <a:rPr lang="en-US" smtClean="0"/>
              <a:t>1</a:t>
            </a:fld>
            <a:endParaRPr lang="en-US"/>
          </a:p>
        </p:txBody>
      </p:sp>
    </p:spTree>
    <p:extLst>
      <p:ext uri="{BB962C8B-B14F-4D97-AF65-F5344CB8AC3E}">
        <p14:creationId xmlns:p14="http://schemas.microsoft.com/office/powerpoint/2010/main" val="1522130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466263-6A6B-7B4E-BE29-F5C895E2E748}" type="slidenum">
              <a:rPr lang="en-US" smtClean="0"/>
              <a:t>10</a:t>
            </a:fld>
            <a:endParaRPr lang="en-US"/>
          </a:p>
        </p:txBody>
      </p:sp>
    </p:spTree>
    <p:extLst>
      <p:ext uri="{BB962C8B-B14F-4D97-AF65-F5344CB8AC3E}">
        <p14:creationId xmlns:p14="http://schemas.microsoft.com/office/powerpoint/2010/main" val="2120128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466263-6A6B-7B4E-BE29-F5C895E2E748}" type="slidenum">
              <a:rPr lang="en-US" smtClean="0"/>
              <a:t>11</a:t>
            </a:fld>
            <a:endParaRPr lang="en-US"/>
          </a:p>
        </p:txBody>
      </p:sp>
    </p:spTree>
    <p:extLst>
      <p:ext uri="{BB962C8B-B14F-4D97-AF65-F5344CB8AC3E}">
        <p14:creationId xmlns:p14="http://schemas.microsoft.com/office/powerpoint/2010/main" val="354979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466263-6A6B-7B4E-BE29-F5C895E2E748}" type="slidenum">
              <a:rPr lang="en-US" smtClean="0"/>
              <a:t>12</a:t>
            </a:fld>
            <a:endParaRPr lang="en-US"/>
          </a:p>
        </p:txBody>
      </p:sp>
    </p:spTree>
    <p:extLst>
      <p:ext uri="{BB962C8B-B14F-4D97-AF65-F5344CB8AC3E}">
        <p14:creationId xmlns:p14="http://schemas.microsoft.com/office/powerpoint/2010/main" val="4165489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466263-6A6B-7B4E-BE29-F5C895E2E748}" type="slidenum">
              <a:rPr lang="en-US" smtClean="0"/>
              <a:t>13</a:t>
            </a:fld>
            <a:endParaRPr lang="en-US"/>
          </a:p>
        </p:txBody>
      </p:sp>
    </p:spTree>
    <p:extLst>
      <p:ext uri="{BB962C8B-B14F-4D97-AF65-F5344CB8AC3E}">
        <p14:creationId xmlns:p14="http://schemas.microsoft.com/office/powerpoint/2010/main" val="2449978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466263-6A6B-7B4E-BE29-F5C895E2E748}" type="slidenum">
              <a:rPr lang="en-US" smtClean="0"/>
              <a:t>14</a:t>
            </a:fld>
            <a:endParaRPr lang="en-US"/>
          </a:p>
        </p:txBody>
      </p:sp>
    </p:spTree>
    <p:extLst>
      <p:ext uri="{BB962C8B-B14F-4D97-AF65-F5344CB8AC3E}">
        <p14:creationId xmlns:p14="http://schemas.microsoft.com/office/powerpoint/2010/main" val="1370984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466263-6A6B-7B4E-BE29-F5C895E2E748}" type="slidenum">
              <a:rPr lang="en-US" smtClean="0"/>
              <a:t>15</a:t>
            </a:fld>
            <a:endParaRPr lang="en-US"/>
          </a:p>
        </p:txBody>
      </p:sp>
    </p:spTree>
    <p:extLst>
      <p:ext uri="{BB962C8B-B14F-4D97-AF65-F5344CB8AC3E}">
        <p14:creationId xmlns:p14="http://schemas.microsoft.com/office/powerpoint/2010/main" val="3609585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466263-6A6B-7B4E-BE29-F5C895E2E748}" type="slidenum">
              <a:rPr lang="en-US" smtClean="0"/>
              <a:t>16</a:t>
            </a:fld>
            <a:endParaRPr lang="en-US"/>
          </a:p>
        </p:txBody>
      </p:sp>
    </p:spTree>
    <p:extLst>
      <p:ext uri="{BB962C8B-B14F-4D97-AF65-F5344CB8AC3E}">
        <p14:creationId xmlns:p14="http://schemas.microsoft.com/office/powerpoint/2010/main" val="3463146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466263-6A6B-7B4E-BE29-F5C895E2E748}" type="slidenum">
              <a:rPr lang="en-US" smtClean="0"/>
              <a:t>17</a:t>
            </a:fld>
            <a:endParaRPr lang="en-US"/>
          </a:p>
        </p:txBody>
      </p:sp>
    </p:spTree>
    <p:extLst>
      <p:ext uri="{BB962C8B-B14F-4D97-AF65-F5344CB8AC3E}">
        <p14:creationId xmlns:p14="http://schemas.microsoft.com/office/powerpoint/2010/main" val="1433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466263-6A6B-7B4E-BE29-F5C895E2E748}" type="slidenum">
              <a:rPr lang="en-US" smtClean="0"/>
              <a:t>18</a:t>
            </a:fld>
            <a:endParaRPr lang="en-US"/>
          </a:p>
        </p:txBody>
      </p:sp>
    </p:spTree>
    <p:extLst>
      <p:ext uri="{BB962C8B-B14F-4D97-AF65-F5344CB8AC3E}">
        <p14:creationId xmlns:p14="http://schemas.microsoft.com/office/powerpoint/2010/main" val="2426429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466263-6A6B-7B4E-BE29-F5C895E2E748}" type="slidenum">
              <a:rPr lang="en-US" smtClean="0"/>
              <a:t>19</a:t>
            </a:fld>
            <a:endParaRPr lang="en-US"/>
          </a:p>
        </p:txBody>
      </p:sp>
    </p:spTree>
    <p:extLst>
      <p:ext uri="{BB962C8B-B14F-4D97-AF65-F5344CB8AC3E}">
        <p14:creationId xmlns:p14="http://schemas.microsoft.com/office/powerpoint/2010/main" val="2782411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466263-6A6B-7B4E-BE29-F5C895E2E748}" type="slidenum">
              <a:rPr lang="en-US" smtClean="0"/>
              <a:t>2</a:t>
            </a:fld>
            <a:endParaRPr lang="en-US"/>
          </a:p>
        </p:txBody>
      </p:sp>
    </p:spTree>
    <p:extLst>
      <p:ext uri="{BB962C8B-B14F-4D97-AF65-F5344CB8AC3E}">
        <p14:creationId xmlns:p14="http://schemas.microsoft.com/office/powerpoint/2010/main" val="2010857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466263-6A6B-7B4E-BE29-F5C895E2E748}" type="slidenum">
              <a:rPr lang="en-US" smtClean="0"/>
              <a:t>20</a:t>
            </a:fld>
            <a:endParaRPr lang="en-US"/>
          </a:p>
        </p:txBody>
      </p:sp>
    </p:spTree>
    <p:extLst>
      <p:ext uri="{BB962C8B-B14F-4D97-AF65-F5344CB8AC3E}">
        <p14:creationId xmlns:p14="http://schemas.microsoft.com/office/powerpoint/2010/main" val="900328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466263-6A6B-7B4E-BE29-F5C895E2E748}" type="slidenum">
              <a:rPr lang="en-US" smtClean="0"/>
              <a:t>3</a:t>
            </a:fld>
            <a:endParaRPr lang="en-US"/>
          </a:p>
        </p:txBody>
      </p:sp>
    </p:spTree>
    <p:extLst>
      <p:ext uri="{BB962C8B-B14F-4D97-AF65-F5344CB8AC3E}">
        <p14:creationId xmlns:p14="http://schemas.microsoft.com/office/powerpoint/2010/main" val="18879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466263-6A6B-7B4E-BE29-F5C895E2E748}" type="slidenum">
              <a:rPr lang="en-US" smtClean="0"/>
              <a:t>4</a:t>
            </a:fld>
            <a:endParaRPr lang="en-US"/>
          </a:p>
        </p:txBody>
      </p:sp>
    </p:spTree>
    <p:extLst>
      <p:ext uri="{BB962C8B-B14F-4D97-AF65-F5344CB8AC3E}">
        <p14:creationId xmlns:p14="http://schemas.microsoft.com/office/powerpoint/2010/main" val="2082240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466263-6A6B-7B4E-BE29-F5C895E2E748}" type="slidenum">
              <a:rPr lang="en-US" smtClean="0"/>
              <a:t>5</a:t>
            </a:fld>
            <a:endParaRPr lang="en-US"/>
          </a:p>
        </p:txBody>
      </p:sp>
    </p:spTree>
    <p:extLst>
      <p:ext uri="{BB962C8B-B14F-4D97-AF65-F5344CB8AC3E}">
        <p14:creationId xmlns:p14="http://schemas.microsoft.com/office/powerpoint/2010/main" val="29632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466263-6A6B-7B4E-BE29-F5C895E2E748}" type="slidenum">
              <a:rPr lang="en-US" smtClean="0"/>
              <a:t>6</a:t>
            </a:fld>
            <a:endParaRPr lang="en-US"/>
          </a:p>
        </p:txBody>
      </p:sp>
    </p:spTree>
    <p:extLst>
      <p:ext uri="{BB962C8B-B14F-4D97-AF65-F5344CB8AC3E}">
        <p14:creationId xmlns:p14="http://schemas.microsoft.com/office/powerpoint/2010/main" val="367515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466263-6A6B-7B4E-BE29-F5C895E2E748}" type="slidenum">
              <a:rPr lang="en-US" smtClean="0"/>
              <a:t>7</a:t>
            </a:fld>
            <a:endParaRPr lang="en-US"/>
          </a:p>
        </p:txBody>
      </p:sp>
    </p:spTree>
    <p:extLst>
      <p:ext uri="{BB962C8B-B14F-4D97-AF65-F5344CB8AC3E}">
        <p14:creationId xmlns:p14="http://schemas.microsoft.com/office/powerpoint/2010/main" val="2851990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466263-6A6B-7B4E-BE29-F5C895E2E748}" type="slidenum">
              <a:rPr lang="en-US" smtClean="0"/>
              <a:t>8</a:t>
            </a:fld>
            <a:endParaRPr lang="en-US"/>
          </a:p>
        </p:txBody>
      </p:sp>
    </p:spTree>
    <p:extLst>
      <p:ext uri="{BB962C8B-B14F-4D97-AF65-F5344CB8AC3E}">
        <p14:creationId xmlns:p14="http://schemas.microsoft.com/office/powerpoint/2010/main" val="4181171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466263-6A6B-7B4E-BE29-F5C895E2E748}" type="slidenum">
              <a:rPr lang="en-US" smtClean="0"/>
              <a:t>9</a:t>
            </a:fld>
            <a:endParaRPr lang="en-US"/>
          </a:p>
        </p:txBody>
      </p:sp>
    </p:spTree>
    <p:extLst>
      <p:ext uri="{BB962C8B-B14F-4D97-AF65-F5344CB8AC3E}">
        <p14:creationId xmlns:p14="http://schemas.microsoft.com/office/powerpoint/2010/main" val="54127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5F8A1-0DDA-8E27-52E2-9F8CB34D4D9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1C12D3B-0AEA-D53C-62D2-C106C30CAC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5A9BCA9-07EB-0FA5-BB66-CCD8BFE96A5A}"/>
              </a:ext>
            </a:extLst>
          </p:cNvPr>
          <p:cNvSpPr>
            <a:spLocks noGrp="1"/>
          </p:cNvSpPr>
          <p:nvPr>
            <p:ph type="dt" sz="half" idx="10"/>
          </p:nvPr>
        </p:nvSpPr>
        <p:spPr/>
        <p:txBody>
          <a:bodyPr/>
          <a:lstStyle/>
          <a:p>
            <a:fld id="{4E967886-2F63-1C4C-8967-93C6D9F24567}" type="datetimeFigureOut">
              <a:rPr lang="en-US" smtClean="0"/>
              <a:t>2/1/2024</a:t>
            </a:fld>
            <a:endParaRPr lang="en-US"/>
          </a:p>
        </p:txBody>
      </p:sp>
      <p:sp>
        <p:nvSpPr>
          <p:cNvPr id="5" name="Footer Placeholder 4">
            <a:extLst>
              <a:ext uri="{FF2B5EF4-FFF2-40B4-BE49-F238E27FC236}">
                <a16:creationId xmlns:a16="http://schemas.microsoft.com/office/drawing/2014/main" id="{28C649F6-81FC-3E33-2BA4-B5C3A25D51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2F725-CA8C-850B-2DDB-29427A4E0037}"/>
              </a:ext>
            </a:extLst>
          </p:cNvPr>
          <p:cNvSpPr>
            <a:spLocks noGrp="1"/>
          </p:cNvSpPr>
          <p:nvPr>
            <p:ph type="sldNum" sz="quarter" idx="12"/>
          </p:nvPr>
        </p:nvSpPr>
        <p:spPr/>
        <p:txBody>
          <a:bodyPr/>
          <a:lstStyle/>
          <a:p>
            <a:fld id="{D04D44CF-97EA-064F-A597-F8125D29E533}" type="slidenum">
              <a:rPr lang="en-US" smtClean="0"/>
              <a:t>‹#›</a:t>
            </a:fld>
            <a:endParaRPr lang="en-US"/>
          </a:p>
        </p:txBody>
      </p:sp>
    </p:spTree>
    <p:extLst>
      <p:ext uri="{BB962C8B-B14F-4D97-AF65-F5344CB8AC3E}">
        <p14:creationId xmlns:p14="http://schemas.microsoft.com/office/powerpoint/2010/main" val="1259440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1F5DA-A8A8-B895-1BCA-57FBA835CA3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BD6E3B7-9C3B-C589-5C2B-46AC5C6D8E3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9E9BF5F-653B-36C2-2127-AAF45096027E}"/>
              </a:ext>
            </a:extLst>
          </p:cNvPr>
          <p:cNvSpPr>
            <a:spLocks noGrp="1"/>
          </p:cNvSpPr>
          <p:nvPr>
            <p:ph type="dt" sz="half" idx="10"/>
          </p:nvPr>
        </p:nvSpPr>
        <p:spPr/>
        <p:txBody>
          <a:bodyPr/>
          <a:lstStyle/>
          <a:p>
            <a:fld id="{4E967886-2F63-1C4C-8967-93C6D9F24567}" type="datetimeFigureOut">
              <a:rPr lang="en-US" smtClean="0"/>
              <a:t>2/1/2024</a:t>
            </a:fld>
            <a:endParaRPr lang="en-US"/>
          </a:p>
        </p:txBody>
      </p:sp>
      <p:sp>
        <p:nvSpPr>
          <p:cNvPr id="5" name="Footer Placeholder 4">
            <a:extLst>
              <a:ext uri="{FF2B5EF4-FFF2-40B4-BE49-F238E27FC236}">
                <a16:creationId xmlns:a16="http://schemas.microsoft.com/office/drawing/2014/main" id="{3C864441-8D80-FDFA-BB8F-10F4327696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4A8EA2-E54F-3C70-4017-B8D24014C098}"/>
              </a:ext>
            </a:extLst>
          </p:cNvPr>
          <p:cNvSpPr>
            <a:spLocks noGrp="1"/>
          </p:cNvSpPr>
          <p:nvPr>
            <p:ph type="sldNum" sz="quarter" idx="12"/>
          </p:nvPr>
        </p:nvSpPr>
        <p:spPr/>
        <p:txBody>
          <a:bodyPr/>
          <a:lstStyle/>
          <a:p>
            <a:fld id="{D04D44CF-97EA-064F-A597-F8125D29E533}" type="slidenum">
              <a:rPr lang="en-US" smtClean="0"/>
              <a:t>‹#›</a:t>
            </a:fld>
            <a:endParaRPr lang="en-US"/>
          </a:p>
        </p:txBody>
      </p:sp>
    </p:spTree>
    <p:extLst>
      <p:ext uri="{BB962C8B-B14F-4D97-AF65-F5344CB8AC3E}">
        <p14:creationId xmlns:p14="http://schemas.microsoft.com/office/powerpoint/2010/main" val="2083669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A81A1D-3C5C-859C-60A5-36B3A2CA977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217EA6C-0E43-6C97-A896-FF53D76BDC0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CF59AE6-B5E9-77A7-F34C-AA85483D4393}"/>
              </a:ext>
            </a:extLst>
          </p:cNvPr>
          <p:cNvSpPr>
            <a:spLocks noGrp="1"/>
          </p:cNvSpPr>
          <p:nvPr>
            <p:ph type="dt" sz="half" idx="10"/>
          </p:nvPr>
        </p:nvSpPr>
        <p:spPr/>
        <p:txBody>
          <a:bodyPr/>
          <a:lstStyle/>
          <a:p>
            <a:fld id="{4E967886-2F63-1C4C-8967-93C6D9F24567}" type="datetimeFigureOut">
              <a:rPr lang="en-US" smtClean="0"/>
              <a:t>2/1/2024</a:t>
            </a:fld>
            <a:endParaRPr lang="en-US"/>
          </a:p>
        </p:txBody>
      </p:sp>
      <p:sp>
        <p:nvSpPr>
          <p:cNvPr id="5" name="Footer Placeholder 4">
            <a:extLst>
              <a:ext uri="{FF2B5EF4-FFF2-40B4-BE49-F238E27FC236}">
                <a16:creationId xmlns:a16="http://schemas.microsoft.com/office/drawing/2014/main" id="{E26DA874-1CAC-F645-CFD2-B27155AC3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411590-5814-098B-FB32-D3DFA16196AE}"/>
              </a:ext>
            </a:extLst>
          </p:cNvPr>
          <p:cNvSpPr>
            <a:spLocks noGrp="1"/>
          </p:cNvSpPr>
          <p:nvPr>
            <p:ph type="sldNum" sz="quarter" idx="12"/>
          </p:nvPr>
        </p:nvSpPr>
        <p:spPr/>
        <p:txBody>
          <a:bodyPr/>
          <a:lstStyle/>
          <a:p>
            <a:fld id="{D04D44CF-97EA-064F-A597-F8125D29E533}" type="slidenum">
              <a:rPr lang="en-US" smtClean="0"/>
              <a:t>‹#›</a:t>
            </a:fld>
            <a:endParaRPr lang="en-US"/>
          </a:p>
        </p:txBody>
      </p:sp>
    </p:spTree>
    <p:extLst>
      <p:ext uri="{BB962C8B-B14F-4D97-AF65-F5344CB8AC3E}">
        <p14:creationId xmlns:p14="http://schemas.microsoft.com/office/powerpoint/2010/main" val="2851046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9819E-41A2-EFD9-DF5D-8A9B71D31AB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305713C-14E6-B0A7-2BD6-0639E3FEA42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99F6E45-5229-A13D-BC6A-57E00830D332}"/>
              </a:ext>
            </a:extLst>
          </p:cNvPr>
          <p:cNvSpPr>
            <a:spLocks noGrp="1"/>
          </p:cNvSpPr>
          <p:nvPr>
            <p:ph type="dt" sz="half" idx="10"/>
          </p:nvPr>
        </p:nvSpPr>
        <p:spPr/>
        <p:txBody>
          <a:bodyPr/>
          <a:lstStyle/>
          <a:p>
            <a:fld id="{4E967886-2F63-1C4C-8967-93C6D9F24567}" type="datetimeFigureOut">
              <a:rPr lang="en-US" smtClean="0"/>
              <a:t>2/1/2024</a:t>
            </a:fld>
            <a:endParaRPr lang="en-US"/>
          </a:p>
        </p:txBody>
      </p:sp>
      <p:sp>
        <p:nvSpPr>
          <p:cNvPr id="5" name="Footer Placeholder 4">
            <a:extLst>
              <a:ext uri="{FF2B5EF4-FFF2-40B4-BE49-F238E27FC236}">
                <a16:creationId xmlns:a16="http://schemas.microsoft.com/office/drawing/2014/main" id="{3F27AE2E-56F4-2148-1A29-F72E78ABE6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7A5491-2F1A-380A-DCB5-6B207277E9F6}"/>
              </a:ext>
            </a:extLst>
          </p:cNvPr>
          <p:cNvSpPr>
            <a:spLocks noGrp="1"/>
          </p:cNvSpPr>
          <p:nvPr>
            <p:ph type="sldNum" sz="quarter" idx="12"/>
          </p:nvPr>
        </p:nvSpPr>
        <p:spPr/>
        <p:txBody>
          <a:bodyPr/>
          <a:lstStyle/>
          <a:p>
            <a:fld id="{D04D44CF-97EA-064F-A597-F8125D29E533}" type="slidenum">
              <a:rPr lang="en-US" smtClean="0"/>
              <a:t>‹#›</a:t>
            </a:fld>
            <a:endParaRPr lang="en-US"/>
          </a:p>
        </p:txBody>
      </p:sp>
    </p:spTree>
    <p:extLst>
      <p:ext uri="{BB962C8B-B14F-4D97-AF65-F5344CB8AC3E}">
        <p14:creationId xmlns:p14="http://schemas.microsoft.com/office/powerpoint/2010/main" val="3404390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ED105-A863-2CB5-C447-9BF8078FE08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BE455AF-ABC2-FA56-FB1B-6F2F259164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3BA78EF-B9AE-C66C-B8CB-B1964D540BFE}"/>
              </a:ext>
            </a:extLst>
          </p:cNvPr>
          <p:cNvSpPr>
            <a:spLocks noGrp="1"/>
          </p:cNvSpPr>
          <p:nvPr>
            <p:ph type="dt" sz="half" idx="10"/>
          </p:nvPr>
        </p:nvSpPr>
        <p:spPr/>
        <p:txBody>
          <a:bodyPr/>
          <a:lstStyle/>
          <a:p>
            <a:fld id="{4E967886-2F63-1C4C-8967-93C6D9F24567}" type="datetimeFigureOut">
              <a:rPr lang="en-US" smtClean="0"/>
              <a:t>2/1/2024</a:t>
            </a:fld>
            <a:endParaRPr lang="en-US"/>
          </a:p>
        </p:txBody>
      </p:sp>
      <p:sp>
        <p:nvSpPr>
          <p:cNvPr id="5" name="Footer Placeholder 4">
            <a:extLst>
              <a:ext uri="{FF2B5EF4-FFF2-40B4-BE49-F238E27FC236}">
                <a16:creationId xmlns:a16="http://schemas.microsoft.com/office/drawing/2014/main" id="{0BC1FFE0-93E7-ED1A-2284-8D26381EC0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EC58E3-2B3D-6542-4F77-2AFEE176F882}"/>
              </a:ext>
            </a:extLst>
          </p:cNvPr>
          <p:cNvSpPr>
            <a:spLocks noGrp="1"/>
          </p:cNvSpPr>
          <p:nvPr>
            <p:ph type="sldNum" sz="quarter" idx="12"/>
          </p:nvPr>
        </p:nvSpPr>
        <p:spPr/>
        <p:txBody>
          <a:bodyPr/>
          <a:lstStyle/>
          <a:p>
            <a:fld id="{D04D44CF-97EA-064F-A597-F8125D29E533}" type="slidenum">
              <a:rPr lang="en-US" smtClean="0"/>
              <a:t>‹#›</a:t>
            </a:fld>
            <a:endParaRPr lang="en-US"/>
          </a:p>
        </p:txBody>
      </p:sp>
    </p:spTree>
    <p:extLst>
      <p:ext uri="{BB962C8B-B14F-4D97-AF65-F5344CB8AC3E}">
        <p14:creationId xmlns:p14="http://schemas.microsoft.com/office/powerpoint/2010/main" val="1723856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BC338-EA1D-E231-AAA1-E9956B9CF1D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773FAA8-FCC2-5C1B-A508-5435FD73B18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23E42ED-E676-48B2-387D-B8B85E826D2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F1D4350-760C-FA32-E890-6B2ED5D480B1}"/>
              </a:ext>
            </a:extLst>
          </p:cNvPr>
          <p:cNvSpPr>
            <a:spLocks noGrp="1"/>
          </p:cNvSpPr>
          <p:nvPr>
            <p:ph type="dt" sz="half" idx="10"/>
          </p:nvPr>
        </p:nvSpPr>
        <p:spPr/>
        <p:txBody>
          <a:bodyPr/>
          <a:lstStyle/>
          <a:p>
            <a:fld id="{4E967886-2F63-1C4C-8967-93C6D9F24567}" type="datetimeFigureOut">
              <a:rPr lang="en-US" smtClean="0"/>
              <a:t>2/1/2024</a:t>
            </a:fld>
            <a:endParaRPr lang="en-US"/>
          </a:p>
        </p:txBody>
      </p:sp>
      <p:sp>
        <p:nvSpPr>
          <p:cNvPr id="6" name="Footer Placeholder 5">
            <a:extLst>
              <a:ext uri="{FF2B5EF4-FFF2-40B4-BE49-F238E27FC236}">
                <a16:creationId xmlns:a16="http://schemas.microsoft.com/office/drawing/2014/main" id="{4801B4FD-244D-3F6D-2454-70386B691E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9E25EB-F429-533C-0F10-C3739C1F3685}"/>
              </a:ext>
            </a:extLst>
          </p:cNvPr>
          <p:cNvSpPr>
            <a:spLocks noGrp="1"/>
          </p:cNvSpPr>
          <p:nvPr>
            <p:ph type="sldNum" sz="quarter" idx="12"/>
          </p:nvPr>
        </p:nvSpPr>
        <p:spPr/>
        <p:txBody>
          <a:bodyPr/>
          <a:lstStyle/>
          <a:p>
            <a:fld id="{D04D44CF-97EA-064F-A597-F8125D29E533}" type="slidenum">
              <a:rPr lang="en-US" smtClean="0"/>
              <a:t>‹#›</a:t>
            </a:fld>
            <a:endParaRPr lang="en-US"/>
          </a:p>
        </p:txBody>
      </p:sp>
    </p:spTree>
    <p:extLst>
      <p:ext uri="{BB962C8B-B14F-4D97-AF65-F5344CB8AC3E}">
        <p14:creationId xmlns:p14="http://schemas.microsoft.com/office/powerpoint/2010/main" val="828708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2BAD-3764-2819-C5A8-3EC7EA8F766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5AC78E6-0800-8909-B206-640041AC00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C6E6805-7725-00E0-FE5C-F180E8A36D8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4927A86-56EF-1E72-8760-0251C2D491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E66DBAE-C415-9D99-2903-C761614F37D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06CAB4B-9DEC-E104-41E5-62D6940B027C}"/>
              </a:ext>
            </a:extLst>
          </p:cNvPr>
          <p:cNvSpPr>
            <a:spLocks noGrp="1"/>
          </p:cNvSpPr>
          <p:nvPr>
            <p:ph type="dt" sz="half" idx="10"/>
          </p:nvPr>
        </p:nvSpPr>
        <p:spPr/>
        <p:txBody>
          <a:bodyPr/>
          <a:lstStyle/>
          <a:p>
            <a:fld id="{4E967886-2F63-1C4C-8967-93C6D9F24567}" type="datetimeFigureOut">
              <a:rPr lang="en-US" smtClean="0"/>
              <a:t>2/1/2024</a:t>
            </a:fld>
            <a:endParaRPr lang="en-US"/>
          </a:p>
        </p:txBody>
      </p:sp>
      <p:sp>
        <p:nvSpPr>
          <p:cNvPr id="8" name="Footer Placeholder 7">
            <a:extLst>
              <a:ext uri="{FF2B5EF4-FFF2-40B4-BE49-F238E27FC236}">
                <a16:creationId xmlns:a16="http://schemas.microsoft.com/office/drawing/2014/main" id="{2B44DF9C-9983-0B79-0169-9FBBD5E4CF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E404E5-B94D-ADAA-7392-48F56692663F}"/>
              </a:ext>
            </a:extLst>
          </p:cNvPr>
          <p:cNvSpPr>
            <a:spLocks noGrp="1"/>
          </p:cNvSpPr>
          <p:nvPr>
            <p:ph type="sldNum" sz="quarter" idx="12"/>
          </p:nvPr>
        </p:nvSpPr>
        <p:spPr/>
        <p:txBody>
          <a:bodyPr/>
          <a:lstStyle/>
          <a:p>
            <a:fld id="{D04D44CF-97EA-064F-A597-F8125D29E533}" type="slidenum">
              <a:rPr lang="en-US" smtClean="0"/>
              <a:t>‹#›</a:t>
            </a:fld>
            <a:endParaRPr lang="en-US"/>
          </a:p>
        </p:txBody>
      </p:sp>
    </p:spTree>
    <p:extLst>
      <p:ext uri="{BB962C8B-B14F-4D97-AF65-F5344CB8AC3E}">
        <p14:creationId xmlns:p14="http://schemas.microsoft.com/office/powerpoint/2010/main" val="1973744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5ABDA-8791-7561-E538-1021E957457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E2059B2-F32B-638D-C691-08BDE1FD902E}"/>
              </a:ext>
            </a:extLst>
          </p:cNvPr>
          <p:cNvSpPr>
            <a:spLocks noGrp="1"/>
          </p:cNvSpPr>
          <p:nvPr>
            <p:ph type="dt" sz="half" idx="10"/>
          </p:nvPr>
        </p:nvSpPr>
        <p:spPr/>
        <p:txBody>
          <a:bodyPr/>
          <a:lstStyle/>
          <a:p>
            <a:fld id="{4E967886-2F63-1C4C-8967-93C6D9F24567}" type="datetimeFigureOut">
              <a:rPr lang="en-US" smtClean="0"/>
              <a:t>2/1/2024</a:t>
            </a:fld>
            <a:endParaRPr lang="en-US"/>
          </a:p>
        </p:txBody>
      </p:sp>
      <p:sp>
        <p:nvSpPr>
          <p:cNvPr id="4" name="Footer Placeholder 3">
            <a:extLst>
              <a:ext uri="{FF2B5EF4-FFF2-40B4-BE49-F238E27FC236}">
                <a16:creationId xmlns:a16="http://schemas.microsoft.com/office/drawing/2014/main" id="{DFD6E48E-5CE2-ECEF-BD04-2EFF06493D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E67766-18E0-966B-D019-4BCAB1F34568}"/>
              </a:ext>
            </a:extLst>
          </p:cNvPr>
          <p:cNvSpPr>
            <a:spLocks noGrp="1"/>
          </p:cNvSpPr>
          <p:nvPr>
            <p:ph type="sldNum" sz="quarter" idx="12"/>
          </p:nvPr>
        </p:nvSpPr>
        <p:spPr/>
        <p:txBody>
          <a:bodyPr/>
          <a:lstStyle/>
          <a:p>
            <a:fld id="{D04D44CF-97EA-064F-A597-F8125D29E533}" type="slidenum">
              <a:rPr lang="en-US" smtClean="0"/>
              <a:t>‹#›</a:t>
            </a:fld>
            <a:endParaRPr lang="en-US"/>
          </a:p>
        </p:txBody>
      </p:sp>
    </p:spTree>
    <p:extLst>
      <p:ext uri="{BB962C8B-B14F-4D97-AF65-F5344CB8AC3E}">
        <p14:creationId xmlns:p14="http://schemas.microsoft.com/office/powerpoint/2010/main" val="3525946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A62C98-550B-97C6-F3B3-E17811A97863}"/>
              </a:ext>
            </a:extLst>
          </p:cNvPr>
          <p:cNvSpPr>
            <a:spLocks noGrp="1"/>
          </p:cNvSpPr>
          <p:nvPr>
            <p:ph type="dt" sz="half" idx="10"/>
          </p:nvPr>
        </p:nvSpPr>
        <p:spPr/>
        <p:txBody>
          <a:bodyPr/>
          <a:lstStyle/>
          <a:p>
            <a:fld id="{4E967886-2F63-1C4C-8967-93C6D9F24567}" type="datetimeFigureOut">
              <a:rPr lang="en-US" smtClean="0"/>
              <a:t>2/1/2024</a:t>
            </a:fld>
            <a:endParaRPr lang="en-US"/>
          </a:p>
        </p:txBody>
      </p:sp>
      <p:sp>
        <p:nvSpPr>
          <p:cNvPr id="3" name="Footer Placeholder 2">
            <a:extLst>
              <a:ext uri="{FF2B5EF4-FFF2-40B4-BE49-F238E27FC236}">
                <a16:creationId xmlns:a16="http://schemas.microsoft.com/office/drawing/2014/main" id="{D100170F-00C6-9980-6D3A-AC1B3D681F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2116BF-80BE-46F1-7E6A-DBC9CB5536F6}"/>
              </a:ext>
            </a:extLst>
          </p:cNvPr>
          <p:cNvSpPr>
            <a:spLocks noGrp="1"/>
          </p:cNvSpPr>
          <p:nvPr>
            <p:ph type="sldNum" sz="quarter" idx="12"/>
          </p:nvPr>
        </p:nvSpPr>
        <p:spPr/>
        <p:txBody>
          <a:bodyPr/>
          <a:lstStyle/>
          <a:p>
            <a:fld id="{D04D44CF-97EA-064F-A597-F8125D29E533}" type="slidenum">
              <a:rPr lang="en-US" smtClean="0"/>
              <a:t>‹#›</a:t>
            </a:fld>
            <a:endParaRPr lang="en-US"/>
          </a:p>
        </p:txBody>
      </p:sp>
    </p:spTree>
    <p:extLst>
      <p:ext uri="{BB962C8B-B14F-4D97-AF65-F5344CB8AC3E}">
        <p14:creationId xmlns:p14="http://schemas.microsoft.com/office/powerpoint/2010/main" val="4088066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4B398-A315-C0B5-87E8-A96B001A30E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138CA15-1F70-C479-3A18-9C600781EC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39C1677-A4E6-D6D1-2927-D65EC5DD35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65A14F2-DC46-B304-4BEE-11FAD6E7AECA}"/>
              </a:ext>
            </a:extLst>
          </p:cNvPr>
          <p:cNvSpPr>
            <a:spLocks noGrp="1"/>
          </p:cNvSpPr>
          <p:nvPr>
            <p:ph type="dt" sz="half" idx="10"/>
          </p:nvPr>
        </p:nvSpPr>
        <p:spPr/>
        <p:txBody>
          <a:bodyPr/>
          <a:lstStyle/>
          <a:p>
            <a:fld id="{4E967886-2F63-1C4C-8967-93C6D9F24567}" type="datetimeFigureOut">
              <a:rPr lang="en-US" smtClean="0"/>
              <a:t>2/1/2024</a:t>
            </a:fld>
            <a:endParaRPr lang="en-US"/>
          </a:p>
        </p:txBody>
      </p:sp>
      <p:sp>
        <p:nvSpPr>
          <p:cNvPr id="6" name="Footer Placeholder 5">
            <a:extLst>
              <a:ext uri="{FF2B5EF4-FFF2-40B4-BE49-F238E27FC236}">
                <a16:creationId xmlns:a16="http://schemas.microsoft.com/office/drawing/2014/main" id="{9C1785F7-6B88-9A12-96A1-D19F1DA0AE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B07CB3-BB68-C96D-7A51-816DAF7D61C4}"/>
              </a:ext>
            </a:extLst>
          </p:cNvPr>
          <p:cNvSpPr>
            <a:spLocks noGrp="1"/>
          </p:cNvSpPr>
          <p:nvPr>
            <p:ph type="sldNum" sz="quarter" idx="12"/>
          </p:nvPr>
        </p:nvSpPr>
        <p:spPr/>
        <p:txBody>
          <a:bodyPr/>
          <a:lstStyle/>
          <a:p>
            <a:fld id="{D04D44CF-97EA-064F-A597-F8125D29E533}" type="slidenum">
              <a:rPr lang="en-US" smtClean="0"/>
              <a:t>‹#›</a:t>
            </a:fld>
            <a:endParaRPr lang="en-US"/>
          </a:p>
        </p:txBody>
      </p:sp>
    </p:spTree>
    <p:extLst>
      <p:ext uri="{BB962C8B-B14F-4D97-AF65-F5344CB8AC3E}">
        <p14:creationId xmlns:p14="http://schemas.microsoft.com/office/powerpoint/2010/main" val="3101550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0F615-654E-DEB8-86F9-18F8930CA25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F1E4C9E-5A3D-53C6-E9EB-84EF0E8C60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5809BF-900E-9508-63A4-7EE1A7922D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C65D4C3-1350-8D74-464D-EEB5B39DFA94}"/>
              </a:ext>
            </a:extLst>
          </p:cNvPr>
          <p:cNvSpPr>
            <a:spLocks noGrp="1"/>
          </p:cNvSpPr>
          <p:nvPr>
            <p:ph type="dt" sz="half" idx="10"/>
          </p:nvPr>
        </p:nvSpPr>
        <p:spPr/>
        <p:txBody>
          <a:bodyPr/>
          <a:lstStyle/>
          <a:p>
            <a:fld id="{4E967886-2F63-1C4C-8967-93C6D9F24567}" type="datetimeFigureOut">
              <a:rPr lang="en-US" smtClean="0"/>
              <a:t>2/1/2024</a:t>
            </a:fld>
            <a:endParaRPr lang="en-US"/>
          </a:p>
        </p:txBody>
      </p:sp>
      <p:sp>
        <p:nvSpPr>
          <p:cNvPr id="6" name="Footer Placeholder 5">
            <a:extLst>
              <a:ext uri="{FF2B5EF4-FFF2-40B4-BE49-F238E27FC236}">
                <a16:creationId xmlns:a16="http://schemas.microsoft.com/office/drawing/2014/main" id="{FF6A185E-65CB-06F1-91F9-913FBD72E6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9C00AC-EDBD-E322-7DE3-024CF7B91D07}"/>
              </a:ext>
            </a:extLst>
          </p:cNvPr>
          <p:cNvSpPr>
            <a:spLocks noGrp="1"/>
          </p:cNvSpPr>
          <p:nvPr>
            <p:ph type="sldNum" sz="quarter" idx="12"/>
          </p:nvPr>
        </p:nvSpPr>
        <p:spPr/>
        <p:txBody>
          <a:bodyPr/>
          <a:lstStyle/>
          <a:p>
            <a:fld id="{D04D44CF-97EA-064F-A597-F8125D29E533}" type="slidenum">
              <a:rPr lang="en-US" smtClean="0"/>
              <a:t>‹#›</a:t>
            </a:fld>
            <a:endParaRPr lang="en-US"/>
          </a:p>
        </p:txBody>
      </p:sp>
    </p:spTree>
    <p:extLst>
      <p:ext uri="{BB962C8B-B14F-4D97-AF65-F5344CB8AC3E}">
        <p14:creationId xmlns:p14="http://schemas.microsoft.com/office/powerpoint/2010/main" val="4243658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ABFFB3-3EF3-4CF9-A01C-C43B651B1F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1277D85-2916-FE99-DA00-965E01FD75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AF77843-379F-3165-3487-F6823812B6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67886-2F63-1C4C-8967-93C6D9F24567}" type="datetimeFigureOut">
              <a:rPr lang="en-US" smtClean="0"/>
              <a:t>2/1/2024</a:t>
            </a:fld>
            <a:endParaRPr lang="en-US"/>
          </a:p>
        </p:txBody>
      </p:sp>
      <p:sp>
        <p:nvSpPr>
          <p:cNvPr id="5" name="Footer Placeholder 4">
            <a:extLst>
              <a:ext uri="{FF2B5EF4-FFF2-40B4-BE49-F238E27FC236}">
                <a16:creationId xmlns:a16="http://schemas.microsoft.com/office/drawing/2014/main" id="{18CFC9DD-BAEB-5CBF-A07C-1BBA86F839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9B9BAF-CCEA-7DD8-07EF-7015CF8932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4D44CF-97EA-064F-A597-F8125D29E533}" type="slidenum">
              <a:rPr lang="en-US" smtClean="0"/>
              <a:t>‹#›</a:t>
            </a:fld>
            <a:endParaRPr lang="en-US"/>
          </a:p>
        </p:txBody>
      </p:sp>
    </p:spTree>
    <p:extLst>
      <p:ext uri="{BB962C8B-B14F-4D97-AF65-F5344CB8AC3E}">
        <p14:creationId xmlns:p14="http://schemas.microsoft.com/office/powerpoint/2010/main" val="3988690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hyperlink" Target="mailto:schools.perth@uhi.ac.uk" TargetMode="External"/><Relationship Id="rId4" Type="http://schemas.openxmlformats.org/officeDocument/2006/relationships/hyperlink" Target="http://www.perth.uhi.ac.uk/school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8D9D1D-DAE0-2A75-E016-DE5826FA1455}"/>
              </a:ext>
            </a:extLst>
          </p:cNvPr>
          <p:cNvPicPr>
            <a:picLocks noChangeAspect="1"/>
          </p:cNvPicPr>
          <p:nvPr/>
        </p:nvPicPr>
        <p:blipFill>
          <a:blip r:embed="rId3"/>
          <a:stretch>
            <a:fillRect/>
          </a:stretch>
        </p:blipFill>
        <p:spPr>
          <a:xfrm>
            <a:off x="0" y="0"/>
            <a:ext cx="12425082" cy="8043510"/>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C3D5B5D2-68A1-6FEB-4B42-DD78A376B6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15597" y="5847576"/>
            <a:ext cx="4104290" cy="1016771"/>
          </a:xfrm>
          <a:prstGeom prst="rect">
            <a:avLst/>
          </a:prstGeom>
        </p:spPr>
      </p:pic>
      <p:sp>
        <p:nvSpPr>
          <p:cNvPr id="10" name="TextBox 9">
            <a:extLst>
              <a:ext uri="{FF2B5EF4-FFF2-40B4-BE49-F238E27FC236}">
                <a16:creationId xmlns:a16="http://schemas.microsoft.com/office/drawing/2014/main" id="{D87F90BC-FBA0-1589-3E83-AC9E09A42853}"/>
              </a:ext>
            </a:extLst>
          </p:cNvPr>
          <p:cNvSpPr txBox="1"/>
          <p:nvPr/>
        </p:nvSpPr>
        <p:spPr>
          <a:xfrm>
            <a:off x="195812" y="502038"/>
            <a:ext cx="9990603" cy="3990580"/>
          </a:xfrm>
          <a:prstGeom prst="rect">
            <a:avLst/>
          </a:prstGeom>
          <a:noFill/>
        </p:spPr>
        <p:txBody>
          <a:bodyPr wrap="square" rtlCol="0">
            <a:spAutoFit/>
          </a:bodyPr>
          <a:lstStyle/>
          <a:p>
            <a:pPr>
              <a:lnSpc>
                <a:spcPts val="10000"/>
              </a:lnSpc>
            </a:pPr>
            <a:r>
              <a:rPr lang="en-US" sz="11000" b="1" dirty="0">
                <a:solidFill>
                  <a:schemeClr val="bg1"/>
                </a:solidFill>
                <a:effectLst>
                  <a:outerShdw blurRad="212666" dist="119976" dir="4740000" sx="101000" sy="101000" algn="tl" rotWithShape="0">
                    <a:prstClr val="black">
                      <a:alpha val="40000"/>
                    </a:prstClr>
                  </a:outerShdw>
                </a:effectLst>
                <a:latin typeface="Arial Black" panose="020B0604020202020204" pitchFamily="34" charset="0"/>
                <a:cs typeface="Arial Black" panose="020B0604020202020204" pitchFamily="34" charset="0"/>
              </a:rPr>
              <a:t>Schools College Partnership</a:t>
            </a:r>
          </a:p>
        </p:txBody>
      </p:sp>
      <p:sp>
        <p:nvSpPr>
          <p:cNvPr id="18" name="Rectangle 17">
            <a:extLst>
              <a:ext uri="{FF2B5EF4-FFF2-40B4-BE49-F238E27FC236}">
                <a16:creationId xmlns:a16="http://schemas.microsoft.com/office/drawing/2014/main" id="{03C5A65C-9670-6878-2969-E243B50AD6BA}"/>
              </a:ext>
            </a:extLst>
          </p:cNvPr>
          <p:cNvSpPr/>
          <p:nvPr/>
        </p:nvSpPr>
        <p:spPr>
          <a:xfrm rot="5400000">
            <a:off x="10746566" y="0"/>
            <a:ext cx="717162" cy="2173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5849BA7-A86A-C1DD-60DE-159F9C221D8B}"/>
              </a:ext>
            </a:extLst>
          </p:cNvPr>
          <p:cNvSpPr/>
          <p:nvPr/>
        </p:nvSpPr>
        <p:spPr>
          <a:xfrm>
            <a:off x="10746566" y="0"/>
            <a:ext cx="717162" cy="2173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1649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87F90BC-FBA0-1589-3E83-AC9E09A42853}"/>
              </a:ext>
            </a:extLst>
          </p:cNvPr>
          <p:cNvSpPr txBox="1"/>
          <p:nvPr/>
        </p:nvSpPr>
        <p:spPr>
          <a:xfrm>
            <a:off x="762692" y="264695"/>
            <a:ext cx="10803268" cy="1082669"/>
          </a:xfrm>
          <a:prstGeom prst="rect">
            <a:avLst/>
          </a:prstGeom>
          <a:noFill/>
        </p:spPr>
        <p:txBody>
          <a:bodyPr wrap="square" rtlCol="0">
            <a:spAutoFit/>
          </a:bodyPr>
          <a:lstStyle/>
          <a:p>
            <a:pPr>
              <a:lnSpc>
                <a:spcPts val="8400"/>
              </a:lnSpc>
            </a:pPr>
            <a:r>
              <a:rPr lang="en-US" sz="5400" b="1" dirty="0">
                <a:latin typeface="Arial Black" panose="020B0604020202020204" pitchFamily="34" charset="0"/>
                <a:cs typeface="Arial Black" panose="020B0604020202020204" pitchFamily="34" charset="0"/>
              </a:rPr>
              <a:t>Foundation Apprenticeships</a:t>
            </a:r>
          </a:p>
        </p:txBody>
      </p:sp>
      <p:sp>
        <p:nvSpPr>
          <p:cNvPr id="17" name="Rectangle 16">
            <a:extLst>
              <a:ext uri="{FF2B5EF4-FFF2-40B4-BE49-F238E27FC236}">
                <a16:creationId xmlns:a16="http://schemas.microsoft.com/office/drawing/2014/main" id="{73FA5F83-9EA7-EA75-6EE7-5219543DF7E9}"/>
              </a:ext>
            </a:extLst>
          </p:cNvPr>
          <p:cNvSpPr/>
          <p:nvPr/>
        </p:nvSpPr>
        <p:spPr>
          <a:xfrm>
            <a:off x="0" y="6593305"/>
            <a:ext cx="12192000" cy="296778"/>
          </a:xfrm>
          <a:prstGeom prst="rect">
            <a:avLst/>
          </a:prstGeom>
          <a:solidFill>
            <a:srgbClr val="298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E96EEC7-C876-EF30-9A06-9A4C2463E828}"/>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8094050" y="5578105"/>
            <a:ext cx="4097950" cy="1015200"/>
          </a:xfrm>
          <a:prstGeom prst="rect">
            <a:avLst/>
          </a:prstGeom>
        </p:spPr>
      </p:pic>
      <p:sp>
        <p:nvSpPr>
          <p:cNvPr id="7" name="TextBox 6">
            <a:extLst>
              <a:ext uri="{FF2B5EF4-FFF2-40B4-BE49-F238E27FC236}">
                <a16:creationId xmlns:a16="http://schemas.microsoft.com/office/drawing/2014/main" id="{AF794A6C-797A-BCD0-9A65-33118138DC97}"/>
              </a:ext>
            </a:extLst>
          </p:cNvPr>
          <p:cNvSpPr txBox="1"/>
          <p:nvPr/>
        </p:nvSpPr>
        <p:spPr>
          <a:xfrm>
            <a:off x="762692" y="1874728"/>
            <a:ext cx="4376236" cy="954107"/>
          </a:xfrm>
          <a:prstGeom prst="rect">
            <a:avLst/>
          </a:prstGeom>
          <a:noFill/>
        </p:spPr>
        <p:txBody>
          <a:bodyPr wrap="square" rtlCol="0">
            <a:spAutoFit/>
          </a:bodyPr>
          <a:lstStyle/>
          <a:p>
            <a:pPr>
              <a:defRPr/>
            </a:pPr>
            <a:r>
              <a:rPr lang="en-US" sz="2800" dirty="0"/>
              <a:t>	</a:t>
            </a:r>
            <a:endParaRPr lang="en-GB" sz="2800" dirty="0"/>
          </a:p>
          <a:p>
            <a:pPr>
              <a:defRPr/>
            </a:pPr>
            <a:endParaRPr lang="en-GB" sz="2800" dirty="0"/>
          </a:p>
        </p:txBody>
      </p:sp>
      <p:sp>
        <p:nvSpPr>
          <p:cNvPr id="11" name="TextBox 10">
            <a:extLst>
              <a:ext uri="{FF2B5EF4-FFF2-40B4-BE49-F238E27FC236}">
                <a16:creationId xmlns:a16="http://schemas.microsoft.com/office/drawing/2014/main" id="{08210D98-6455-3BDA-2DE9-8DE5EB927EFA}"/>
              </a:ext>
            </a:extLst>
          </p:cNvPr>
          <p:cNvSpPr txBox="1"/>
          <p:nvPr/>
        </p:nvSpPr>
        <p:spPr>
          <a:xfrm>
            <a:off x="762692" y="1643819"/>
            <a:ext cx="7445137" cy="3724096"/>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One Year FAs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FA Financial Services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FA Social Services and Healthcare</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FA Social Services Children and Young People</a:t>
            </a:r>
          </a:p>
          <a:p>
            <a:endParaRPr lang="en-GB" sz="2400"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Two Year FAs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FA Creative and Digital Media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FA Social Services and Healthcare</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FA Social Services Children and Young People </a:t>
            </a:r>
          </a:p>
          <a:p>
            <a:r>
              <a:rPr lang="en-GB" sz="2000" dirty="0">
                <a:latin typeface="Arial" panose="020B0604020202020204" pitchFamily="34" charset="0"/>
                <a:cs typeface="Arial" panose="020B0604020202020204" pitchFamily="34" charset="0"/>
              </a:rPr>
              <a:t>.</a:t>
            </a:r>
          </a:p>
        </p:txBody>
      </p:sp>
      <p:sp>
        <p:nvSpPr>
          <p:cNvPr id="2" name="AutoShape 2">
            <a:extLst>
              <a:ext uri="{FF2B5EF4-FFF2-40B4-BE49-F238E27FC236}">
                <a16:creationId xmlns:a16="http://schemas.microsoft.com/office/drawing/2014/main" id="{336DF857-D7C4-226C-BCA1-575D91F4752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a:extLst>
              <a:ext uri="{FF2B5EF4-FFF2-40B4-BE49-F238E27FC236}">
                <a16:creationId xmlns:a16="http://schemas.microsoft.com/office/drawing/2014/main" id="{3E739E7B-7722-68E0-2C93-6CC951D5BD2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1817E0E1-ED78-53DB-9064-CFF8B7661939}"/>
              </a:ext>
            </a:extLst>
          </p:cNvPr>
          <p:cNvPicPr>
            <a:picLocks noChangeAspect="1"/>
          </p:cNvPicPr>
          <p:nvPr/>
        </p:nvPicPr>
        <p:blipFill>
          <a:blip r:embed="rId4"/>
          <a:stretch>
            <a:fillRect/>
          </a:stretch>
        </p:blipFill>
        <p:spPr>
          <a:xfrm>
            <a:off x="8631382" y="1468582"/>
            <a:ext cx="2613891" cy="3920836"/>
          </a:xfrm>
          <a:prstGeom prst="rect">
            <a:avLst/>
          </a:prstGeom>
        </p:spPr>
      </p:pic>
      <p:sp>
        <p:nvSpPr>
          <p:cNvPr id="6" name="TextBox 5">
            <a:extLst>
              <a:ext uri="{FF2B5EF4-FFF2-40B4-BE49-F238E27FC236}">
                <a16:creationId xmlns:a16="http://schemas.microsoft.com/office/drawing/2014/main" id="{FDF536BD-6380-D399-1047-A6127151C9A8}"/>
              </a:ext>
            </a:extLst>
          </p:cNvPr>
          <p:cNvSpPr txBox="1"/>
          <p:nvPr/>
        </p:nvSpPr>
        <p:spPr>
          <a:xfrm>
            <a:off x="347452" y="5999685"/>
            <a:ext cx="6548582"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Subject to change. Please check our website.</a:t>
            </a:r>
            <a:endParaRPr lang="en-GB" sz="1600" dirty="0"/>
          </a:p>
        </p:txBody>
      </p:sp>
    </p:spTree>
    <p:extLst>
      <p:ext uri="{BB962C8B-B14F-4D97-AF65-F5344CB8AC3E}">
        <p14:creationId xmlns:p14="http://schemas.microsoft.com/office/powerpoint/2010/main" val="229121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87F90BC-FBA0-1589-3E83-AC9E09A42853}"/>
              </a:ext>
            </a:extLst>
          </p:cNvPr>
          <p:cNvSpPr txBox="1"/>
          <p:nvPr/>
        </p:nvSpPr>
        <p:spPr>
          <a:xfrm>
            <a:off x="762692" y="264695"/>
            <a:ext cx="10803268" cy="1102931"/>
          </a:xfrm>
          <a:prstGeom prst="rect">
            <a:avLst/>
          </a:prstGeom>
          <a:noFill/>
        </p:spPr>
        <p:txBody>
          <a:bodyPr wrap="square" rtlCol="0">
            <a:spAutoFit/>
          </a:bodyPr>
          <a:lstStyle/>
          <a:p>
            <a:pPr>
              <a:lnSpc>
                <a:spcPts val="8400"/>
              </a:lnSpc>
            </a:pPr>
            <a:r>
              <a:rPr lang="en-US" sz="6000" b="1" dirty="0">
                <a:latin typeface="Arial Black" panose="020B0604020202020204" pitchFamily="34" charset="0"/>
                <a:cs typeface="Arial Black" panose="020B0604020202020204" pitchFamily="34" charset="0"/>
              </a:rPr>
              <a:t>Why consider an FA?</a:t>
            </a:r>
          </a:p>
        </p:txBody>
      </p:sp>
      <p:sp>
        <p:nvSpPr>
          <p:cNvPr id="17" name="Rectangle 16">
            <a:extLst>
              <a:ext uri="{FF2B5EF4-FFF2-40B4-BE49-F238E27FC236}">
                <a16:creationId xmlns:a16="http://schemas.microsoft.com/office/drawing/2014/main" id="{73FA5F83-9EA7-EA75-6EE7-5219543DF7E9}"/>
              </a:ext>
            </a:extLst>
          </p:cNvPr>
          <p:cNvSpPr/>
          <p:nvPr/>
        </p:nvSpPr>
        <p:spPr>
          <a:xfrm>
            <a:off x="0" y="6593305"/>
            <a:ext cx="12192000" cy="296778"/>
          </a:xfrm>
          <a:prstGeom prst="rect">
            <a:avLst/>
          </a:prstGeom>
          <a:solidFill>
            <a:srgbClr val="298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E96EEC7-C876-EF30-9A06-9A4C2463E828}"/>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8094050" y="5578105"/>
            <a:ext cx="4097950" cy="1015200"/>
          </a:xfrm>
          <a:prstGeom prst="rect">
            <a:avLst/>
          </a:prstGeom>
        </p:spPr>
      </p:pic>
      <p:sp>
        <p:nvSpPr>
          <p:cNvPr id="7" name="TextBox 6">
            <a:extLst>
              <a:ext uri="{FF2B5EF4-FFF2-40B4-BE49-F238E27FC236}">
                <a16:creationId xmlns:a16="http://schemas.microsoft.com/office/drawing/2014/main" id="{AF794A6C-797A-BCD0-9A65-33118138DC97}"/>
              </a:ext>
            </a:extLst>
          </p:cNvPr>
          <p:cNvSpPr txBox="1"/>
          <p:nvPr/>
        </p:nvSpPr>
        <p:spPr>
          <a:xfrm>
            <a:off x="762692" y="1874728"/>
            <a:ext cx="4376236" cy="954107"/>
          </a:xfrm>
          <a:prstGeom prst="rect">
            <a:avLst/>
          </a:prstGeom>
          <a:noFill/>
        </p:spPr>
        <p:txBody>
          <a:bodyPr wrap="square" rtlCol="0">
            <a:spAutoFit/>
          </a:bodyPr>
          <a:lstStyle/>
          <a:p>
            <a:pPr>
              <a:defRPr/>
            </a:pPr>
            <a:r>
              <a:rPr lang="en-US" sz="2800" dirty="0"/>
              <a:t>	</a:t>
            </a:r>
            <a:endParaRPr lang="en-GB" sz="2800" dirty="0"/>
          </a:p>
          <a:p>
            <a:pPr>
              <a:defRPr/>
            </a:pPr>
            <a:endParaRPr lang="en-GB" sz="2800" dirty="0"/>
          </a:p>
        </p:txBody>
      </p:sp>
      <p:sp>
        <p:nvSpPr>
          <p:cNvPr id="11" name="TextBox 10">
            <a:extLst>
              <a:ext uri="{FF2B5EF4-FFF2-40B4-BE49-F238E27FC236}">
                <a16:creationId xmlns:a16="http://schemas.microsoft.com/office/drawing/2014/main" id="{08210D98-6455-3BDA-2DE9-8DE5EB927EFA}"/>
              </a:ext>
            </a:extLst>
          </p:cNvPr>
          <p:cNvSpPr txBox="1"/>
          <p:nvPr/>
        </p:nvSpPr>
        <p:spPr>
          <a:xfrm>
            <a:off x="762692" y="1841418"/>
            <a:ext cx="9981508" cy="4647426"/>
          </a:xfrm>
          <a:prstGeom prst="rect">
            <a:avLst/>
          </a:prstGeom>
          <a:noFill/>
        </p:spPr>
        <p:txBody>
          <a:bodyPr wrap="square" rtlCol="0">
            <a:spAutoFit/>
          </a:bodyPr>
          <a:lstStyle/>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Get the skills employers are looking for </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Transferable skills </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Wider career choices</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Employer Networking </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Progress to work, MA/GA, HNC/HND or University</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UCAS Points</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Travel – free with NEC</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Speak with Guidance Teacher, Parent/ Carer or UHI Perth Staff to find out more.</a:t>
            </a: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9875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87F90BC-FBA0-1589-3E83-AC9E09A42853}"/>
              </a:ext>
            </a:extLst>
          </p:cNvPr>
          <p:cNvSpPr txBox="1"/>
          <p:nvPr/>
        </p:nvSpPr>
        <p:spPr>
          <a:xfrm>
            <a:off x="550041" y="220330"/>
            <a:ext cx="10803268" cy="1102931"/>
          </a:xfrm>
          <a:prstGeom prst="rect">
            <a:avLst/>
          </a:prstGeom>
          <a:noFill/>
        </p:spPr>
        <p:txBody>
          <a:bodyPr wrap="square" rtlCol="0">
            <a:spAutoFit/>
          </a:bodyPr>
          <a:lstStyle/>
          <a:p>
            <a:pPr>
              <a:lnSpc>
                <a:spcPts val="8400"/>
              </a:lnSpc>
            </a:pPr>
            <a:r>
              <a:rPr lang="en-US" sz="6000" b="1" dirty="0">
                <a:latin typeface="Arial Black" panose="020B0604020202020204" pitchFamily="34" charset="0"/>
                <a:cs typeface="Arial Black" panose="020B0604020202020204" pitchFamily="34" charset="0"/>
              </a:rPr>
              <a:t>Employers</a:t>
            </a:r>
          </a:p>
        </p:txBody>
      </p:sp>
      <p:sp>
        <p:nvSpPr>
          <p:cNvPr id="17" name="Rectangle 16">
            <a:extLst>
              <a:ext uri="{FF2B5EF4-FFF2-40B4-BE49-F238E27FC236}">
                <a16:creationId xmlns:a16="http://schemas.microsoft.com/office/drawing/2014/main" id="{73FA5F83-9EA7-EA75-6EE7-5219543DF7E9}"/>
              </a:ext>
            </a:extLst>
          </p:cNvPr>
          <p:cNvSpPr/>
          <p:nvPr/>
        </p:nvSpPr>
        <p:spPr>
          <a:xfrm>
            <a:off x="0" y="6593305"/>
            <a:ext cx="12192000" cy="296778"/>
          </a:xfrm>
          <a:prstGeom prst="rect">
            <a:avLst/>
          </a:prstGeom>
          <a:solidFill>
            <a:srgbClr val="298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E96EEC7-C876-EF30-9A06-9A4C2463E828}"/>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8094050" y="5578105"/>
            <a:ext cx="4097950" cy="1015200"/>
          </a:xfrm>
          <a:prstGeom prst="rect">
            <a:avLst/>
          </a:prstGeom>
        </p:spPr>
      </p:pic>
      <p:sp>
        <p:nvSpPr>
          <p:cNvPr id="7" name="TextBox 6">
            <a:extLst>
              <a:ext uri="{FF2B5EF4-FFF2-40B4-BE49-F238E27FC236}">
                <a16:creationId xmlns:a16="http://schemas.microsoft.com/office/drawing/2014/main" id="{AF794A6C-797A-BCD0-9A65-33118138DC97}"/>
              </a:ext>
            </a:extLst>
          </p:cNvPr>
          <p:cNvSpPr txBox="1"/>
          <p:nvPr/>
        </p:nvSpPr>
        <p:spPr>
          <a:xfrm>
            <a:off x="762692" y="1874728"/>
            <a:ext cx="4376236" cy="954107"/>
          </a:xfrm>
          <a:prstGeom prst="rect">
            <a:avLst/>
          </a:prstGeom>
          <a:noFill/>
        </p:spPr>
        <p:txBody>
          <a:bodyPr wrap="square" rtlCol="0">
            <a:spAutoFit/>
          </a:bodyPr>
          <a:lstStyle/>
          <a:p>
            <a:pPr>
              <a:defRPr/>
            </a:pPr>
            <a:r>
              <a:rPr lang="en-US" sz="2800" dirty="0"/>
              <a:t>	</a:t>
            </a:r>
            <a:endParaRPr lang="en-GB" sz="2800" dirty="0"/>
          </a:p>
          <a:p>
            <a:pPr>
              <a:defRPr/>
            </a:pPr>
            <a:endParaRPr lang="en-GB" sz="2800" dirty="0"/>
          </a:p>
        </p:txBody>
      </p:sp>
      <p:sp>
        <p:nvSpPr>
          <p:cNvPr id="11" name="TextBox 10">
            <a:extLst>
              <a:ext uri="{FF2B5EF4-FFF2-40B4-BE49-F238E27FC236}">
                <a16:creationId xmlns:a16="http://schemas.microsoft.com/office/drawing/2014/main" id="{08210D98-6455-3BDA-2DE9-8DE5EB927EFA}"/>
              </a:ext>
            </a:extLst>
          </p:cNvPr>
          <p:cNvSpPr txBox="1"/>
          <p:nvPr/>
        </p:nvSpPr>
        <p:spPr>
          <a:xfrm>
            <a:off x="762692" y="1738293"/>
            <a:ext cx="5659373" cy="3477875"/>
          </a:xfrm>
          <a:prstGeom prst="rect">
            <a:avLst/>
          </a:prstGeom>
          <a:noFill/>
        </p:spPr>
        <p:txBody>
          <a:bodyPr wrap="square" rtlCol="0">
            <a:spAutoFit/>
          </a:bodyPr>
          <a:lstStyle/>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Aviva</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SSE</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NHS</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Air Service Training </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Academy of Sport and Wellbeing </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Culture Perth and Kinross</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Willowgate Activity Centre</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Kythe Kinross</a:t>
            </a: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81A42AB-4548-1B52-8750-2855B6125944}"/>
              </a:ext>
            </a:extLst>
          </p:cNvPr>
          <p:cNvSpPr txBox="1"/>
          <p:nvPr/>
        </p:nvSpPr>
        <p:spPr>
          <a:xfrm>
            <a:off x="6699203" y="1777068"/>
            <a:ext cx="5659373" cy="3046988"/>
          </a:xfrm>
          <a:prstGeom prst="rect">
            <a:avLst/>
          </a:prstGeom>
          <a:noFill/>
        </p:spPr>
        <p:txBody>
          <a:bodyPr wrap="square" rtlCol="0">
            <a:spAutoFit/>
          </a:bodyPr>
          <a:lstStyle/>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W.A. </a:t>
            </a:r>
            <a:r>
              <a:rPr lang="en-GB" sz="2400" dirty="0" err="1">
                <a:latin typeface="Arial" panose="020B0604020202020204" pitchFamily="34" charset="0"/>
                <a:cs typeface="Arial" panose="020B0604020202020204" pitchFamily="34" charset="0"/>
              </a:rPr>
              <a:t>McGarrie</a:t>
            </a:r>
            <a:endParaRPr lang="en-GB"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Honeypot Nurseries</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Stagecoach</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Heartland FM</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Capability Scotland</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NHS</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RSPB Kinross</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Scottish Crannog Centre</a:t>
            </a:r>
          </a:p>
        </p:txBody>
      </p:sp>
    </p:spTree>
    <p:extLst>
      <p:ext uri="{BB962C8B-B14F-4D97-AF65-F5344CB8AC3E}">
        <p14:creationId xmlns:p14="http://schemas.microsoft.com/office/powerpoint/2010/main" val="2530067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87F90BC-FBA0-1589-3E83-AC9E09A42853}"/>
              </a:ext>
            </a:extLst>
          </p:cNvPr>
          <p:cNvSpPr txBox="1"/>
          <p:nvPr/>
        </p:nvSpPr>
        <p:spPr>
          <a:xfrm>
            <a:off x="433116" y="332003"/>
            <a:ext cx="4662029" cy="1062407"/>
          </a:xfrm>
          <a:prstGeom prst="rect">
            <a:avLst/>
          </a:prstGeom>
          <a:noFill/>
        </p:spPr>
        <p:txBody>
          <a:bodyPr wrap="square" rtlCol="0">
            <a:spAutoFit/>
          </a:bodyPr>
          <a:lstStyle/>
          <a:p>
            <a:pPr>
              <a:lnSpc>
                <a:spcPts val="8400"/>
              </a:lnSpc>
            </a:pPr>
            <a:r>
              <a:rPr lang="en-US" sz="4400" b="1" dirty="0">
                <a:latin typeface="Arial Black" panose="020B0604020202020204" pitchFamily="34" charset="0"/>
                <a:cs typeface="Arial Black" panose="020B0604020202020204" pitchFamily="34" charset="0"/>
              </a:rPr>
              <a:t>Lara’s Story</a:t>
            </a:r>
          </a:p>
        </p:txBody>
      </p:sp>
      <p:sp>
        <p:nvSpPr>
          <p:cNvPr id="17" name="Rectangle 16">
            <a:extLst>
              <a:ext uri="{FF2B5EF4-FFF2-40B4-BE49-F238E27FC236}">
                <a16:creationId xmlns:a16="http://schemas.microsoft.com/office/drawing/2014/main" id="{73FA5F83-9EA7-EA75-6EE7-5219543DF7E9}"/>
              </a:ext>
            </a:extLst>
          </p:cNvPr>
          <p:cNvSpPr/>
          <p:nvPr/>
        </p:nvSpPr>
        <p:spPr>
          <a:xfrm>
            <a:off x="0" y="6593305"/>
            <a:ext cx="12192000" cy="296778"/>
          </a:xfrm>
          <a:prstGeom prst="rect">
            <a:avLst/>
          </a:prstGeom>
          <a:solidFill>
            <a:srgbClr val="298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436644A-0396-94E8-7F5C-960F84EFDE91}"/>
              </a:ext>
            </a:extLst>
          </p:cNvPr>
          <p:cNvSpPr txBox="1"/>
          <p:nvPr/>
        </p:nvSpPr>
        <p:spPr>
          <a:xfrm>
            <a:off x="407277" y="1711603"/>
            <a:ext cx="5205248" cy="4247317"/>
          </a:xfrm>
          <a:prstGeom prst="rect">
            <a:avLst/>
          </a:prstGeom>
          <a:noFill/>
        </p:spPr>
        <p:txBody>
          <a:bodyPr wrap="square" rtlCol="0">
            <a:spAutoFit/>
          </a:bodyPr>
          <a:lstStyle/>
          <a:p>
            <a:r>
              <a:rPr lang="en-GB" altLang="en-US" dirty="0">
                <a:latin typeface="Arial" panose="020B0604020202020204" pitchFamily="34" charset="0"/>
                <a:cs typeface="Arial" panose="020B0604020202020204" pitchFamily="34" charset="0"/>
              </a:rPr>
              <a:t>“Through the guidelines I learned via my apprenticeship, I was able to do my job in a safe manner.... I also applied my apprenticeship learning just by adopting to be reflective and being more knowledgeable about the way of practice and how to hold professional relationships with patients which are kind, friendly and welcoming - person-centred care.”</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Lara’s apprenticeship has influenced her progression from high school and college (FA) to university, more specifically the University of Aberdeen where she now studies a degree in the Master of the Arts Psychology and two electives in Sociology and Philosophy. </a:t>
            </a:r>
          </a:p>
        </p:txBody>
      </p:sp>
      <p:pic>
        <p:nvPicPr>
          <p:cNvPr id="3" name="Picture 2" descr="A person with her arms crossed&#10;&#10;Description automatically generated with medium confidence">
            <a:extLst>
              <a:ext uri="{FF2B5EF4-FFF2-40B4-BE49-F238E27FC236}">
                <a16:creationId xmlns:a16="http://schemas.microsoft.com/office/drawing/2014/main" id="{3602F5B0-7101-1024-1370-C15BA32490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5985"/>
          <a:stretch/>
        </p:blipFill>
        <p:spPr bwMode="auto">
          <a:xfrm>
            <a:off x="5861269" y="0"/>
            <a:ext cx="6330732" cy="6593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picture containing text, clipart&#10;&#10;Description automatically generated">
            <a:extLst>
              <a:ext uri="{FF2B5EF4-FFF2-40B4-BE49-F238E27FC236}">
                <a16:creationId xmlns:a16="http://schemas.microsoft.com/office/drawing/2014/main" id="{1D10C0DC-2460-4E62-FBF9-8B4C827AC71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99899" y="5541544"/>
            <a:ext cx="4104290" cy="1016771"/>
          </a:xfrm>
          <a:prstGeom prst="rect">
            <a:avLst/>
          </a:prstGeom>
        </p:spPr>
      </p:pic>
      <p:sp>
        <p:nvSpPr>
          <p:cNvPr id="12" name="Rectangle 11">
            <a:extLst>
              <a:ext uri="{FF2B5EF4-FFF2-40B4-BE49-F238E27FC236}">
                <a16:creationId xmlns:a16="http://schemas.microsoft.com/office/drawing/2014/main" id="{70CC1A7D-0F8A-6E4C-F4C1-E7560E3DD81C}"/>
              </a:ext>
            </a:extLst>
          </p:cNvPr>
          <p:cNvSpPr/>
          <p:nvPr/>
        </p:nvSpPr>
        <p:spPr>
          <a:xfrm rot="5400000">
            <a:off x="11326884" y="0"/>
            <a:ext cx="432000"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7CD996F-3F05-03E8-AEDC-481084AE399A}"/>
              </a:ext>
            </a:extLst>
          </p:cNvPr>
          <p:cNvSpPr/>
          <p:nvPr/>
        </p:nvSpPr>
        <p:spPr>
          <a:xfrm>
            <a:off x="11326884" y="0"/>
            <a:ext cx="432000"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9405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87F90BC-FBA0-1589-3E83-AC9E09A42853}"/>
              </a:ext>
            </a:extLst>
          </p:cNvPr>
          <p:cNvSpPr txBox="1"/>
          <p:nvPr/>
        </p:nvSpPr>
        <p:spPr>
          <a:xfrm>
            <a:off x="550041" y="220330"/>
            <a:ext cx="10803268" cy="1102931"/>
          </a:xfrm>
          <a:prstGeom prst="rect">
            <a:avLst/>
          </a:prstGeom>
          <a:noFill/>
        </p:spPr>
        <p:txBody>
          <a:bodyPr wrap="square" rtlCol="0">
            <a:spAutoFit/>
          </a:bodyPr>
          <a:lstStyle/>
          <a:p>
            <a:pPr>
              <a:lnSpc>
                <a:spcPts val="8400"/>
              </a:lnSpc>
            </a:pPr>
            <a:r>
              <a:rPr lang="en-US" sz="6000" b="1" dirty="0">
                <a:latin typeface="Arial Black" panose="020B0604020202020204" pitchFamily="34" charset="0"/>
                <a:cs typeface="Arial Black" panose="020B0604020202020204" pitchFamily="34" charset="0"/>
              </a:rPr>
              <a:t>Entry Requirements </a:t>
            </a:r>
          </a:p>
        </p:txBody>
      </p:sp>
      <p:sp>
        <p:nvSpPr>
          <p:cNvPr id="17" name="Rectangle 16">
            <a:extLst>
              <a:ext uri="{FF2B5EF4-FFF2-40B4-BE49-F238E27FC236}">
                <a16:creationId xmlns:a16="http://schemas.microsoft.com/office/drawing/2014/main" id="{73FA5F83-9EA7-EA75-6EE7-5219543DF7E9}"/>
              </a:ext>
            </a:extLst>
          </p:cNvPr>
          <p:cNvSpPr/>
          <p:nvPr/>
        </p:nvSpPr>
        <p:spPr>
          <a:xfrm>
            <a:off x="0" y="6593305"/>
            <a:ext cx="12192000" cy="296778"/>
          </a:xfrm>
          <a:prstGeom prst="rect">
            <a:avLst/>
          </a:prstGeom>
          <a:solidFill>
            <a:srgbClr val="298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E96EEC7-C876-EF30-9A06-9A4C2463E828}"/>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8094050" y="5578105"/>
            <a:ext cx="4097950" cy="1015200"/>
          </a:xfrm>
          <a:prstGeom prst="rect">
            <a:avLst/>
          </a:prstGeom>
        </p:spPr>
      </p:pic>
      <p:sp>
        <p:nvSpPr>
          <p:cNvPr id="7" name="TextBox 6">
            <a:extLst>
              <a:ext uri="{FF2B5EF4-FFF2-40B4-BE49-F238E27FC236}">
                <a16:creationId xmlns:a16="http://schemas.microsoft.com/office/drawing/2014/main" id="{AF794A6C-797A-BCD0-9A65-33118138DC97}"/>
              </a:ext>
            </a:extLst>
          </p:cNvPr>
          <p:cNvSpPr txBox="1"/>
          <p:nvPr/>
        </p:nvSpPr>
        <p:spPr>
          <a:xfrm>
            <a:off x="762692" y="1874728"/>
            <a:ext cx="4376236" cy="954107"/>
          </a:xfrm>
          <a:prstGeom prst="rect">
            <a:avLst/>
          </a:prstGeom>
          <a:noFill/>
        </p:spPr>
        <p:txBody>
          <a:bodyPr wrap="square" rtlCol="0">
            <a:spAutoFit/>
          </a:bodyPr>
          <a:lstStyle/>
          <a:p>
            <a:pPr>
              <a:defRPr/>
            </a:pPr>
            <a:r>
              <a:rPr lang="en-US" sz="2800" dirty="0"/>
              <a:t>	</a:t>
            </a:r>
            <a:endParaRPr lang="en-GB" sz="2800" dirty="0"/>
          </a:p>
          <a:p>
            <a:pPr>
              <a:defRPr/>
            </a:pPr>
            <a:endParaRPr lang="en-GB" sz="2800" dirty="0"/>
          </a:p>
        </p:txBody>
      </p:sp>
      <p:graphicFrame>
        <p:nvGraphicFramePr>
          <p:cNvPr id="5" name="Table 4">
            <a:extLst>
              <a:ext uri="{FF2B5EF4-FFF2-40B4-BE49-F238E27FC236}">
                <a16:creationId xmlns:a16="http://schemas.microsoft.com/office/drawing/2014/main" id="{DCBA0EC0-C01C-5B4D-1B8D-84F995CF990C}"/>
              </a:ext>
            </a:extLst>
          </p:cNvPr>
          <p:cNvGraphicFramePr>
            <a:graphicFrameLocks noGrp="1"/>
          </p:cNvGraphicFramePr>
          <p:nvPr>
            <p:extLst>
              <p:ext uri="{D42A27DB-BD31-4B8C-83A1-F6EECF244321}">
                <p14:modId xmlns:p14="http://schemas.microsoft.com/office/powerpoint/2010/main" val="819332996"/>
              </p:ext>
            </p:extLst>
          </p:nvPr>
        </p:nvGraphicFramePr>
        <p:xfrm>
          <a:off x="550040" y="1559952"/>
          <a:ext cx="10803268" cy="3674204"/>
        </p:xfrm>
        <a:graphic>
          <a:graphicData uri="http://schemas.openxmlformats.org/drawingml/2006/table">
            <a:tbl>
              <a:tblPr firstRow="1" bandRow="1"/>
              <a:tblGrid>
                <a:gridCol w="5401634">
                  <a:extLst>
                    <a:ext uri="{9D8B030D-6E8A-4147-A177-3AD203B41FA5}">
                      <a16:colId xmlns:a16="http://schemas.microsoft.com/office/drawing/2014/main" val="1605679682"/>
                    </a:ext>
                  </a:extLst>
                </a:gridCol>
                <a:gridCol w="5401634">
                  <a:extLst>
                    <a:ext uri="{9D8B030D-6E8A-4147-A177-3AD203B41FA5}">
                      <a16:colId xmlns:a16="http://schemas.microsoft.com/office/drawing/2014/main" val="1706625380"/>
                    </a:ext>
                  </a:extLst>
                </a:gridCol>
              </a:tblGrid>
              <a:tr h="347673">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2000" dirty="0">
                          <a:solidFill>
                            <a:schemeClr val="tx1"/>
                          </a:solidFill>
                          <a:latin typeface="Arial" panose="020B0604020202020204" pitchFamily="34" charset="0"/>
                          <a:cs typeface="Arial" panose="020B0604020202020204" pitchFamily="34" charset="0"/>
                        </a:rPr>
                        <a:t>Foundation Apprenticeship </a:t>
                      </a:r>
                    </a:p>
                  </a:txBody>
                  <a:tcPr marL="91431" marR="91431" marT="45715" marB="457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2000" dirty="0">
                          <a:solidFill>
                            <a:schemeClr val="tx1"/>
                          </a:solidFill>
                          <a:latin typeface="Arial" panose="020B0604020202020204" pitchFamily="34" charset="0"/>
                          <a:cs typeface="Arial" panose="020B0604020202020204" pitchFamily="34" charset="0"/>
                        </a:rPr>
                        <a:t>Entry Requirements</a:t>
                      </a:r>
                    </a:p>
                  </a:txBody>
                  <a:tcPr marL="91431" marR="91431" marT="45715" marB="457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8888773"/>
                  </a:ext>
                </a:extLst>
              </a:tr>
              <a:tr h="109879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000" dirty="0">
                          <a:latin typeface="Arial" panose="020B0604020202020204" pitchFamily="34" charset="0"/>
                          <a:cs typeface="Arial" panose="020B0604020202020204" pitchFamily="34" charset="0"/>
                        </a:rPr>
                        <a:t>Social Services Children and Young People</a:t>
                      </a:r>
                    </a:p>
                  </a:txBody>
                  <a:tcPr marL="91431" marR="91431" marT="45715" marB="457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000" dirty="0">
                          <a:latin typeface="Arial" panose="020B0604020202020204" pitchFamily="34" charset="0"/>
                          <a:cs typeface="Arial" panose="020B0604020202020204" pitchFamily="34" charset="0"/>
                        </a:rPr>
                        <a:t>National 5 English or working towards it.</a:t>
                      </a:r>
                    </a:p>
                    <a:p>
                      <a:r>
                        <a:rPr lang="en-GB" sz="2000" dirty="0">
                          <a:latin typeface="Arial" panose="020B0604020202020204" pitchFamily="34" charset="0"/>
                          <a:cs typeface="Arial" panose="020B0604020202020204" pitchFamily="34" charset="0"/>
                        </a:rPr>
                        <a:t>National 5 Mathematics or Life Skills</a:t>
                      </a:r>
                    </a:p>
                    <a:p>
                      <a:endParaRPr lang="en-GB" sz="2000" b="1" dirty="0">
                        <a:latin typeface="Arial" panose="020B0604020202020204" pitchFamily="34" charset="0"/>
                        <a:cs typeface="Arial" panose="020B0604020202020204" pitchFamily="34" charset="0"/>
                      </a:endParaRPr>
                    </a:p>
                  </a:txBody>
                  <a:tcPr marL="91431" marR="91431" marT="45715" marB="457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2038385355"/>
                  </a:ext>
                </a:extLst>
              </a:tr>
              <a:tr h="89147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000" dirty="0">
                          <a:latin typeface="Arial" panose="020B0604020202020204" pitchFamily="34" charset="0"/>
                          <a:cs typeface="Arial" panose="020B0604020202020204" pitchFamily="34" charset="0"/>
                        </a:rPr>
                        <a:t>Social Services and Healthcare</a:t>
                      </a:r>
                    </a:p>
                  </a:txBody>
                  <a:tcPr marL="91431" marR="91431" marT="45715" marB="457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000" dirty="0">
                          <a:latin typeface="Arial" panose="020B0604020202020204" pitchFamily="34" charset="0"/>
                          <a:cs typeface="Arial" panose="020B0604020202020204" pitchFamily="34" charset="0"/>
                        </a:rPr>
                        <a:t>National 5 English or working towards it.</a:t>
                      </a:r>
                    </a:p>
                    <a:p>
                      <a:r>
                        <a:rPr lang="en-GB" sz="2000" dirty="0">
                          <a:latin typeface="Arial" panose="020B0604020202020204" pitchFamily="34" charset="0"/>
                          <a:cs typeface="Arial" panose="020B0604020202020204" pitchFamily="34" charset="0"/>
                        </a:rPr>
                        <a:t>National 5 Mathematics or Life Skills</a:t>
                      </a:r>
                    </a:p>
                  </a:txBody>
                  <a:tcPr marL="91431" marR="91431" marT="45715" marB="457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791631625"/>
                  </a:ext>
                </a:extLst>
              </a:tr>
              <a:tr h="89147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000" dirty="0">
                          <a:latin typeface="Arial" panose="020B0604020202020204" pitchFamily="34" charset="0"/>
                          <a:cs typeface="Arial" panose="020B0604020202020204" pitchFamily="34" charset="0"/>
                        </a:rPr>
                        <a:t>Financial Services</a:t>
                      </a:r>
                    </a:p>
                  </a:txBody>
                  <a:tcPr marL="91431" marR="91431" marT="45715" marB="457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000" dirty="0">
                          <a:latin typeface="Arial" panose="020B0604020202020204" pitchFamily="34" charset="0"/>
                          <a:cs typeface="Arial" panose="020B0604020202020204" pitchFamily="34" charset="0"/>
                        </a:rPr>
                        <a:t>National 5 English or working towards it.</a:t>
                      </a:r>
                    </a:p>
                    <a:p>
                      <a:r>
                        <a:rPr lang="en-GB" sz="2000" dirty="0">
                          <a:latin typeface="Arial" panose="020B0604020202020204" pitchFamily="34" charset="0"/>
                          <a:cs typeface="Arial" panose="020B0604020202020204" pitchFamily="34" charset="0"/>
                        </a:rPr>
                        <a:t>National 5 Mathematics or Life Skills</a:t>
                      </a:r>
                    </a:p>
                  </a:txBody>
                  <a:tcPr marL="91431" marR="91431" marT="45715" marB="457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2677394407"/>
                  </a:ext>
                </a:extLst>
              </a:tr>
              <a:tr h="29836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000" dirty="0">
                          <a:latin typeface="Arial" panose="020B0604020202020204" pitchFamily="34" charset="0"/>
                          <a:cs typeface="Arial" panose="020B0604020202020204" pitchFamily="34" charset="0"/>
                        </a:rPr>
                        <a:t>Creative and Digital Media</a:t>
                      </a:r>
                    </a:p>
                  </a:txBody>
                  <a:tcPr marL="91431" marR="91431" marT="45715" marB="457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000" dirty="0">
                          <a:latin typeface="Arial" panose="020B0604020202020204" pitchFamily="34" charset="0"/>
                          <a:cs typeface="Arial" panose="020B0604020202020204" pitchFamily="34" charset="0"/>
                        </a:rPr>
                        <a:t>Able to work at SCQF Level 6</a:t>
                      </a:r>
                    </a:p>
                  </a:txBody>
                  <a:tcPr marL="91431" marR="91431" marT="45715" marB="457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2123752193"/>
                  </a:ext>
                </a:extLst>
              </a:tr>
            </a:tbl>
          </a:graphicData>
        </a:graphic>
      </p:graphicFrame>
    </p:spTree>
    <p:extLst>
      <p:ext uri="{BB962C8B-B14F-4D97-AF65-F5344CB8AC3E}">
        <p14:creationId xmlns:p14="http://schemas.microsoft.com/office/powerpoint/2010/main" val="4101851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87F90BC-FBA0-1589-3E83-AC9E09A42853}"/>
              </a:ext>
            </a:extLst>
          </p:cNvPr>
          <p:cNvSpPr txBox="1"/>
          <p:nvPr/>
        </p:nvSpPr>
        <p:spPr>
          <a:xfrm>
            <a:off x="407276" y="526349"/>
            <a:ext cx="4662029" cy="1062407"/>
          </a:xfrm>
          <a:prstGeom prst="rect">
            <a:avLst/>
          </a:prstGeom>
          <a:noFill/>
        </p:spPr>
        <p:txBody>
          <a:bodyPr wrap="square" rtlCol="0">
            <a:spAutoFit/>
          </a:bodyPr>
          <a:lstStyle/>
          <a:p>
            <a:pPr>
              <a:lnSpc>
                <a:spcPts val="8400"/>
              </a:lnSpc>
            </a:pPr>
            <a:r>
              <a:rPr lang="en-US" sz="4800" b="1" dirty="0">
                <a:latin typeface="Arial Black" panose="020B0604020202020204" pitchFamily="34" charset="0"/>
                <a:cs typeface="Arial Black" panose="020B0604020202020204" pitchFamily="34" charset="0"/>
              </a:rPr>
              <a:t>How to Apply</a:t>
            </a:r>
          </a:p>
        </p:txBody>
      </p:sp>
      <p:sp>
        <p:nvSpPr>
          <p:cNvPr id="17" name="Rectangle 16">
            <a:extLst>
              <a:ext uri="{FF2B5EF4-FFF2-40B4-BE49-F238E27FC236}">
                <a16:creationId xmlns:a16="http://schemas.microsoft.com/office/drawing/2014/main" id="{73FA5F83-9EA7-EA75-6EE7-5219543DF7E9}"/>
              </a:ext>
            </a:extLst>
          </p:cNvPr>
          <p:cNvSpPr/>
          <p:nvPr/>
        </p:nvSpPr>
        <p:spPr>
          <a:xfrm>
            <a:off x="0" y="6593305"/>
            <a:ext cx="12192000" cy="296778"/>
          </a:xfrm>
          <a:prstGeom prst="rect">
            <a:avLst/>
          </a:prstGeom>
          <a:solidFill>
            <a:srgbClr val="298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E96EEC7-C876-EF30-9A06-9A4C2463E828}"/>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8094050" y="5578105"/>
            <a:ext cx="4097950" cy="1015200"/>
          </a:xfrm>
          <a:prstGeom prst="rect">
            <a:avLst/>
          </a:prstGeom>
        </p:spPr>
      </p:pic>
      <p:sp>
        <p:nvSpPr>
          <p:cNvPr id="6" name="Rectangle 5">
            <a:extLst>
              <a:ext uri="{FF2B5EF4-FFF2-40B4-BE49-F238E27FC236}">
                <a16:creationId xmlns:a16="http://schemas.microsoft.com/office/drawing/2014/main" id="{A3BFCEEC-F900-19E7-21F2-80B1CB46C7D8}"/>
              </a:ext>
            </a:extLst>
          </p:cNvPr>
          <p:cNvSpPr/>
          <p:nvPr/>
        </p:nvSpPr>
        <p:spPr>
          <a:xfrm>
            <a:off x="11256000" y="0"/>
            <a:ext cx="432000"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67F5C45-5AFD-857F-24B1-38A22447DE4E}"/>
              </a:ext>
            </a:extLst>
          </p:cNvPr>
          <p:cNvSpPr/>
          <p:nvPr/>
        </p:nvSpPr>
        <p:spPr>
          <a:xfrm rot="5400000">
            <a:off x="11256000" y="0"/>
            <a:ext cx="432000"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2366723-D4BB-9581-5329-6ADF08764C6F}"/>
              </a:ext>
            </a:extLst>
          </p:cNvPr>
          <p:cNvSpPr txBox="1"/>
          <p:nvPr/>
        </p:nvSpPr>
        <p:spPr>
          <a:xfrm>
            <a:off x="527348" y="1833628"/>
            <a:ext cx="6898578" cy="3970318"/>
          </a:xfrm>
          <a:prstGeom prst="rect">
            <a:avLst/>
          </a:prstGeom>
          <a:noFill/>
        </p:spPr>
        <p:txBody>
          <a:bodyPr wrap="square" rtlCol="0">
            <a:spAutoFit/>
          </a:bodyPr>
          <a:lstStyle/>
          <a:p>
            <a:pPr>
              <a:defRPr/>
            </a:pPr>
            <a:r>
              <a:rPr lang="en-US" sz="2800" dirty="0">
                <a:latin typeface="Arial" panose="020B0604020202020204" pitchFamily="34" charset="0"/>
                <a:cs typeface="Arial" panose="020B0604020202020204" pitchFamily="34" charset="0"/>
              </a:rPr>
              <a:t>Speak with your Guidance Teacher</a:t>
            </a:r>
          </a:p>
          <a:p>
            <a:pPr marL="457200" indent="-457200">
              <a:buFont typeface="Arial" panose="020B0604020202020204" pitchFamily="34" charset="0"/>
              <a:buChar char="•"/>
              <a:defRPr/>
            </a:pPr>
            <a:r>
              <a:rPr lang="en-US" sz="2800" dirty="0">
                <a:latin typeface="Arial" panose="020B0604020202020204" pitchFamily="34" charset="0"/>
                <a:cs typeface="Arial" panose="020B0604020202020204" pitchFamily="34" charset="0"/>
              </a:rPr>
              <a:t>Visit perth.uhi.ac.uk/schools</a:t>
            </a:r>
          </a:p>
          <a:p>
            <a:pPr marL="457200" indent="-457200">
              <a:buFont typeface="Arial" panose="020B0604020202020204" pitchFamily="34" charset="0"/>
              <a:buChar char="•"/>
              <a:defRPr/>
            </a:pPr>
            <a:r>
              <a:rPr lang="en-US" sz="2800" dirty="0">
                <a:latin typeface="Arial" panose="020B0604020202020204" pitchFamily="34" charset="0"/>
                <a:cs typeface="Arial" panose="020B0604020202020204" pitchFamily="34" charset="0"/>
              </a:rPr>
              <a:t>Find your course and check entry requirements</a:t>
            </a:r>
          </a:p>
          <a:p>
            <a:pPr marL="457200" indent="-457200">
              <a:buFont typeface="Arial" panose="020B0604020202020204" pitchFamily="34" charset="0"/>
              <a:buChar char="•"/>
              <a:defRPr/>
            </a:pPr>
            <a:r>
              <a:rPr lang="en-US" sz="2800" dirty="0">
                <a:latin typeface="Arial" panose="020B0604020202020204" pitchFamily="34" charset="0"/>
                <a:cs typeface="Arial" panose="020B0604020202020204" pitchFamily="34" charset="0"/>
              </a:rPr>
              <a:t>Complete online application  </a:t>
            </a:r>
          </a:p>
          <a:p>
            <a:pPr marL="457200" indent="-457200">
              <a:buFont typeface="Arial" panose="020B0604020202020204" pitchFamily="34" charset="0"/>
              <a:buChar char="•"/>
              <a:defRPr/>
            </a:pPr>
            <a:r>
              <a:rPr lang="en-US" sz="2800" dirty="0">
                <a:latin typeface="Arial" panose="020B0604020202020204" pitchFamily="34" charset="0"/>
                <a:cs typeface="Arial" panose="020B0604020202020204" pitchFamily="34" charset="0"/>
              </a:rPr>
              <a:t>School Course/Option Choice </a:t>
            </a:r>
          </a:p>
          <a:p>
            <a:pPr marL="457200" indent="-457200">
              <a:buFont typeface="Arial" panose="020B0604020202020204" pitchFamily="34" charset="0"/>
              <a:buChar char="•"/>
              <a:defRPr/>
            </a:pPr>
            <a:r>
              <a:rPr lang="en-US" sz="2800" dirty="0">
                <a:latin typeface="Arial" panose="020B0604020202020204" pitchFamily="34" charset="0"/>
                <a:cs typeface="Arial" panose="020B0604020202020204" pitchFamily="34" charset="0"/>
              </a:rPr>
              <a:t>Interview for some courses</a:t>
            </a:r>
          </a:p>
          <a:p>
            <a:pPr marL="457200" indent="-457200">
              <a:buFont typeface="Arial" panose="020B0604020202020204" pitchFamily="34" charset="0"/>
              <a:buChar char="•"/>
              <a:defRPr/>
            </a:pPr>
            <a:r>
              <a:rPr lang="en-US" sz="2800" dirty="0">
                <a:latin typeface="Arial" panose="020B0604020202020204" pitchFamily="34" charset="0"/>
                <a:cs typeface="Arial" panose="020B0604020202020204" pitchFamily="34" charset="0"/>
              </a:rPr>
              <a:t>Courses start June 2024</a:t>
            </a:r>
            <a:r>
              <a:rPr lang="en-US" sz="2800" dirty="0"/>
              <a:t>	</a:t>
            </a:r>
            <a:endParaRPr lang="en-GB" sz="2800" dirty="0"/>
          </a:p>
          <a:p>
            <a:pPr>
              <a:defRPr/>
            </a:pPr>
            <a:endParaRPr lang="en-GB" sz="2800" dirty="0"/>
          </a:p>
        </p:txBody>
      </p:sp>
      <p:pic>
        <p:nvPicPr>
          <p:cNvPr id="9" name="Picture 8" descr="A picture containing text, table, indoor, person&#10;&#10;Description automatically generated">
            <a:extLst>
              <a:ext uri="{FF2B5EF4-FFF2-40B4-BE49-F238E27FC236}">
                <a16:creationId xmlns:a16="http://schemas.microsoft.com/office/drawing/2014/main" id="{E395DF2B-E59E-65B0-3387-2AB79F70069C}"/>
              </a:ext>
            </a:extLst>
          </p:cNvPr>
          <p:cNvPicPr>
            <a:picLocks noChangeAspect="1"/>
          </p:cNvPicPr>
          <p:nvPr/>
        </p:nvPicPr>
        <p:blipFill rotWithShape="1">
          <a:blip r:embed="rId4"/>
          <a:srcRect l="10420" t="12963" r="9506" b="6822"/>
          <a:stretch/>
        </p:blipFill>
        <p:spPr>
          <a:xfrm>
            <a:off x="8528902" y="-14693"/>
            <a:ext cx="3663098" cy="5501094"/>
          </a:xfrm>
          <a:prstGeom prst="rect">
            <a:avLst/>
          </a:prstGeom>
        </p:spPr>
      </p:pic>
      <p:sp>
        <p:nvSpPr>
          <p:cNvPr id="11" name="Rectangle 10">
            <a:extLst>
              <a:ext uri="{FF2B5EF4-FFF2-40B4-BE49-F238E27FC236}">
                <a16:creationId xmlns:a16="http://schemas.microsoft.com/office/drawing/2014/main" id="{32E8ED3B-4D45-929F-2CBE-5602E9A58A29}"/>
              </a:ext>
            </a:extLst>
          </p:cNvPr>
          <p:cNvSpPr/>
          <p:nvPr/>
        </p:nvSpPr>
        <p:spPr>
          <a:xfrm>
            <a:off x="11262832" y="-14694"/>
            <a:ext cx="432000"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F6B1CBB-6022-7AD4-1B69-AE3ABFA27CE6}"/>
              </a:ext>
            </a:extLst>
          </p:cNvPr>
          <p:cNvSpPr/>
          <p:nvPr/>
        </p:nvSpPr>
        <p:spPr>
          <a:xfrm rot="5400000">
            <a:off x="11276495" y="-28263"/>
            <a:ext cx="432000"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0627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A high angle view of a store&#10;&#10;Description automatically generated with low confidence">
            <a:extLst>
              <a:ext uri="{FF2B5EF4-FFF2-40B4-BE49-F238E27FC236}">
                <a16:creationId xmlns:a16="http://schemas.microsoft.com/office/drawing/2014/main" id="{062A2470-4A5B-82A9-47B5-BFF0E24EAF0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C3D5B5D2-68A1-6FEB-4B42-DD78A376B6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91897" y="5486520"/>
            <a:ext cx="4104290" cy="1016771"/>
          </a:xfrm>
          <a:prstGeom prst="rect">
            <a:avLst/>
          </a:prstGeom>
        </p:spPr>
      </p:pic>
      <p:sp>
        <p:nvSpPr>
          <p:cNvPr id="10" name="TextBox 9">
            <a:extLst>
              <a:ext uri="{FF2B5EF4-FFF2-40B4-BE49-F238E27FC236}">
                <a16:creationId xmlns:a16="http://schemas.microsoft.com/office/drawing/2014/main" id="{D87F90BC-FBA0-1589-3E83-AC9E09A42853}"/>
              </a:ext>
            </a:extLst>
          </p:cNvPr>
          <p:cNvSpPr txBox="1"/>
          <p:nvPr/>
        </p:nvSpPr>
        <p:spPr>
          <a:xfrm>
            <a:off x="195813" y="502038"/>
            <a:ext cx="8357162" cy="3990580"/>
          </a:xfrm>
          <a:prstGeom prst="rect">
            <a:avLst/>
          </a:prstGeom>
          <a:noFill/>
        </p:spPr>
        <p:txBody>
          <a:bodyPr wrap="square" rtlCol="0">
            <a:spAutoFit/>
          </a:bodyPr>
          <a:lstStyle/>
          <a:p>
            <a:pPr>
              <a:lnSpc>
                <a:spcPts val="10000"/>
              </a:lnSpc>
            </a:pPr>
            <a:r>
              <a:rPr lang="en-US" sz="11000" b="1" dirty="0">
                <a:solidFill>
                  <a:schemeClr val="bg1"/>
                </a:solidFill>
                <a:effectLst>
                  <a:outerShdw blurRad="212666" dist="119976" dir="4740000" sx="101000" sy="101000" algn="tl" rotWithShape="0">
                    <a:prstClr val="black">
                      <a:alpha val="40000"/>
                    </a:prstClr>
                  </a:outerShdw>
                </a:effectLst>
                <a:latin typeface="Arial Black" panose="020B0604020202020204" pitchFamily="34" charset="0"/>
                <a:cs typeface="Arial Black" panose="020B0604020202020204" pitchFamily="34" charset="0"/>
              </a:rPr>
              <a:t>Why choose UHI Perth</a:t>
            </a:r>
          </a:p>
        </p:txBody>
      </p:sp>
      <p:sp>
        <p:nvSpPr>
          <p:cNvPr id="8" name="Rectangle 7">
            <a:extLst>
              <a:ext uri="{FF2B5EF4-FFF2-40B4-BE49-F238E27FC236}">
                <a16:creationId xmlns:a16="http://schemas.microsoft.com/office/drawing/2014/main" id="{F6388F30-617F-B658-FA96-EB0F3FF4A7AE}"/>
              </a:ext>
            </a:extLst>
          </p:cNvPr>
          <p:cNvSpPr/>
          <p:nvPr/>
        </p:nvSpPr>
        <p:spPr>
          <a:xfrm>
            <a:off x="0" y="6593305"/>
            <a:ext cx="12192000" cy="296778"/>
          </a:xfrm>
          <a:prstGeom prst="rect">
            <a:avLst/>
          </a:prstGeom>
          <a:solidFill>
            <a:srgbClr val="298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AB08669-15C9-0E39-BDF8-C7BDEA085127}"/>
              </a:ext>
            </a:extLst>
          </p:cNvPr>
          <p:cNvSpPr/>
          <p:nvPr/>
        </p:nvSpPr>
        <p:spPr>
          <a:xfrm>
            <a:off x="11616000" y="0"/>
            <a:ext cx="288000" cy="864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5DCC29F-F51E-F6C8-D03F-4641FFF95A02}"/>
              </a:ext>
            </a:extLst>
          </p:cNvPr>
          <p:cNvSpPr/>
          <p:nvPr/>
        </p:nvSpPr>
        <p:spPr>
          <a:xfrm rot="5400000">
            <a:off x="11616000" y="0"/>
            <a:ext cx="288000" cy="864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A5221DF-3DD3-0E9D-EB8F-019962BEE3DD}"/>
              </a:ext>
            </a:extLst>
          </p:cNvPr>
          <p:cNvSpPr/>
          <p:nvPr/>
        </p:nvSpPr>
        <p:spPr>
          <a:xfrm>
            <a:off x="11040000" y="576000"/>
            <a:ext cx="288000" cy="864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5E15351-8537-47CB-1733-CACEA419FD9D}"/>
              </a:ext>
            </a:extLst>
          </p:cNvPr>
          <p:cNvSpPr/>
          <p:nvPr/>
        </p:nvSpPr>
        <p:spPr>
          <a:xfrm rot="5400000">
            <a:off x="11040000" y="576000"/>
            <a:ext cx="288000" cy="864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1265B96-5CCA-FDE8-115E-F67AA408076A}"/>
              </a:ext>
            </a:extLst>
          </p:cNvPr>
          <p:cNvSpPr/>
          <p:nvPr/>
        </p:nvSpPr>
        <p:spPr>
          <a:xfrm>
            <a:off x="11616000" y="1152000"/>
            <a:ext cx="288000" cy="864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D282464-698D-5D38-05E7-6B13F38D720C}"/>
              </a:ext>
            </a:extLst>
          </p:cNvPr>
          <p:cNvSpPr/>
          <p:nvPr/>
        </p:nvSpPr>
        <p:spPr>
          <a:xfrm rot="5400000">
            <a:off x="11616000" y="1152000"/>
            <a:ext cx="288000" cy="864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B4D1B39-CE7B-C07C-DE66-2C4358CB4B17}"/>
              </a:ext>
            </a:extLst>
          </p:cNvPr>
          <p:cNvSpPr/>
          <p:nvPr/>
        </p:nvSpPr>
        <p:spPr>
          <a:xfrm>
            <a:off x="10464000" y="1152000"/>
            <a:ext cx="288000" cy="864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72B74DF-608B-54BE-7A80-C1FF6AF77D04}"/>
              </a:ext>
            </a:extLst>
          </p:cNvPr>
          <p:cNvSpPr/>
          <p:nvPr/>
        </p:nvSpPr>
        <p:spPr>
          <a:xfrm rot="5400000">
            <a:off x="10464000" y="1152000"/>
            <a:ext cx="288000" cy="864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9EAAC93-DF12-21BA-ECBF-D60830032EB0}"/>
              </a:ext>
            </a:extLst>
          </p:cNvPr>
          <p:cNvSpPr/>
          <p:nvPr/>
        </p:nvSpPr>
        <p:spPr>
          <a:xfrm>
            <a:off x="9889050" y="576000"/>
            <a:ext cx="288000" cy="864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03E610-D30F-008D-E52A-BF1B7B18519E}"/>
              </a:ext>
            </a:extLst>
          </p:cNvPr>
          <p:cNvSpPr/>
          <p:nvPr/>
        </p:nvSpPr>
        <p:spPr>
          <a:xfrm rot="5400000">
            <a:off x="9889050" y="576000"/>
            <a:ext cx="288000" cy="864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1415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87F90BC-FBA0-1589-3E83-AC9E09A42853}"/>
              </a:ext>
            </a:extLst>
          </p:cNvPr>
          <p:cNvSpPr txBox="1"/>
          <p:nvPr/>
        </p:nvSpPr>
        <p:spPr>
          <a:xfrm>
            <a:off x="407276" y="526349"/>
            <a:ext cx="10803268" cy="1102931"/>
          </a:xfrm>
          <a:prstGeom prst="rect">
            <a:avLst/>
          </a:prstGeom>
          <a:noFill/>
        </p:spPr>
        <p:txBody>
          <a:bodyPr wrap="square" rtlCol="0">
            <a:spAutoFit/>
          </a:bodyPr>
          <a:lstStyle/>
          <a:p>
            <a:pPr>
              <a:lnSpc>
                <a:spcPts val="8400"/>
              </a:lnSpc>
            </a:pPr>
            <a:r>
              <a:rPr lang="en-US" sz="6000" b="1" dirty="0">
                <a:latin typeface="Arial Black" panose="020B0604020202020204" pitchFamily="34" charset="0"/>
                <a:cs typeface="Arial Black" panose="020B0604020202020204" pitchFamily="34" charset="0"/>
              </a:rPr>
              <a:t>Progression</a:t>
            </a:r>
          </a:p>
        </p:txBody>
      </p:sp>
      <p:sp>
        <p:nvSpPr>
          <p:cNvPr id="17" name="Rectangle 16">
            <a:extLst>
              <a:ext uri="{FF2B5EF4-FFF2-40B4-BE49-F238E27FC236}">
                <a16:creationId xmlns:a16="http://schemas.microsoft.com/office/drawing/2014/main" id="{73FA5F83-9EA7-EA75-6EE7-5219543DF7E9}"/>
              </a:ext>
            </a:extLst>
          </p:cNvPr>
          <p:cNvSpPr/>
          <p:nvPr/>
        </p:nvSpPr>
        <p:spPr>
          <a:xfrm>
            <a:off x="0" y="6593305"/>
            <a:ext cx="12192000" cy="296778"/>
          </a:xfrm>
          <a:prstGeom prst="rect">
            <a:avLst/>
          </a:prstGeom>
          <a:solidFill>
            <a:srgbClr val="298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E96EEC7-C876-EF30-9A06-9A4C2463E828}"/>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8094050" y="5578105"/>
            <a:ext cx="4097950" cy="1015200"/>
          </a:xfrm>
          <a:prstGeom prst="rect">
            <a:avLst/>
          </a:prstGeom>
        </p:spPr>
      </p:pic>
      <p:grpSp>
        <p:nvGrpSpPr>
          <p:cNvPr id="2" name="Group 29">
            <a:extLst>
              <a:ext uri="{FF2B5EF4-FFF2-40B4-BE49-F238E27FC236}">
                <a16:creationId xmlns:a16="http://schemas.microsoft.com/office/drawing/2014/main" id="{9C31BDD7-0B52-C852-A4AD-986FF6A43D88}"/>
              </a:ext>
            </a:extLst>
          </p:cNvPr>
          <p:cNvGrpSpPr>
            <a:grpSpLocks/>
          </p:cNvGrpSpPr>
          <p:nvPr/>
        </p:nvGrpSpPr>
        <p:grpSpPr bwMode="auto">
          <a:xfrm>
            <a:off x="1111250" y="2082514"/>
            <a:ext cx="8370888" cy="3198813"/>
            <a:chOff x="371" y="1590"/>
            <a:chExt cx="4524" cy="1345"/>
          </a:xfrm>
        </p:grpSpPr>
        <p:sp>
          <p:nvSpPr>
            <p:cNvPr id="5" name="Text Box 15">
              <a:extLst>
                <a:ext uri="{FF2B5EF4-FFF2-40B4-BE49-F238E27FC236}">
                  <a16:creationId xmlns:a16="http://schemas.microsoft.com/office/drawing/2014/main" id="{9C5CCB44-BA27-AA1F-172A-D6747052908B}"/>
                </a:ext>
              </a:extLst>
            </p:cNvPr>
            <p:cNvSpPr txBox="1">
              <a:spLocks noChangeArrowheads="1"/>
            </p:cNvSpPr>
            <p:nvPr/>
          </p:nvSpPr>
          <p:spPr bwMode="auto">
            <a:xfrm>
              <a:off x="3198" y="1590"/>
              <a:ext cx="1697" cy="168"/>
            </a:xfrm>
            <a:prstGeom prst="rect">
              <a:avLst/>
            </a:prstGeom>
            <a:solidFill>
              <a:srgbClr val="BC3860"/>
            </a:solidFill>
            <a:ln w="38100">
              <a:solidFill>
                <a:schemeClr val="tx1">
                  <a:lumMod val="50000"/>
                  <a:lumOff val="50000"/>
                </a:schemeClr>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GB" altLang="en-US" sz="2000" dirty="0">
                  <a:solidFill>
                    <a:schemeClr val="bg1"/>
                  </a:solidFill>
                  <a:latin typeface="Gotham Book" panose="02000604040000020004" pitchFamily="2" charset="0"/>
                </a:rPr>
                <a:t>Degree</a:t>
              </a:r>
            </a:p>
          </p:txBody>
        </p:sp>
        <p:sp>
          <p:nvSpPr>
            <p:cNvPr id="6" name="Line 16">
              <a:extLst>
                <a:ext uri="{FF2B5EF4-FFF2-40B4-BE49-F238E27FC236}">
                  <a16:creationId xmlns:a16="http://schemas.microsoft.com/office/drawing/2014/main" id="{CA2CE58A-B78D-573D-A15A-2B41485F88CE}"/>
                </a:ext>
              </a:extLst>
            </p:cNvPr>
            <p:cNvSpPr>
              <a:spLocks noChangeShapeType="1"/>
            </p:cNvSpPr>
            <p:nvPr/>
          </p:nvSpPr>
          <p:spPr bwMode="auto">
            <a:xfrm flipV="1">
              <a:off x="1065" y="1661"/>
              <a:ext cx="645" cy="392"/>
            </a:xfrm>
            <a:prstGeom prst="line">
              <a:avLst/>
            </a:prstGeom>
            <a:noFill/>
            <a:ln w="38100">
              <a:solidFill>
                <a:schemeClr val="tx1">
                  <a:lumMod val="50000"/>
                  <a:lumOff val="50000"/>
                </a:schemeClr>
              </a:solidFill>
              <a:round/>
              <a:headEnd/>
              <a:tailEnd/>
            </a:ln>
          </p:spPr>
          <p:txBody>
            <a:bodyPr wrap="none" anchor="ctr"/>
            <a:lstStyle/>
            <a:p>
              <a:pPr>
                <a:defRPr/>
              </a:pPr>
              <a:endParaRPr lang="en-US"/>
            </a:p>
          </p:txBody>
        </p:sp>
        <p:sp>
          <p:nvSpPr>
            <p:cNvPr id="8" name="Line 17">
              <a:extLst>
                <a:ext uri="{FF2B5EF4-FFF2-40B4-BE49-F238E27FC236}">
                  <a16:creationId xmlns:a16="http://schemas.microsoft.com/office/drawing/2014/main" id="{20228123-CFAA-F7A6-41C2-AFA0C80406EE}"/>
                </a:ext>
              </a:extLst>
            </p:cNvPr>
            <p:cNvSpPr>
              <a:spLocks noChangeShapeType="1"/>
            </p:cNvSpPr>
            <p:nvPr/>
          </p:nvSpPr>
          <p:spPr bwMode="auto">
            <a:xfrm>
              <a:off x="1309" y="2002"/>
              <a:ext cx="393" cy="0"/>
            </a:xfrm>
            <a:prstGeom prst="line">
              <a:avLst/>
            </a:prstGeom>
            <a:noFill/>
            <a:ln w="38100">
              <a:solidFill>
                <a:schemeClr val="tx1">
                  <a:lumMod val="50000"/>
                  <a:lumOff val="50000"/>
                </a:schemeClr>
              </a:solidFill>
              <a:round/>
              <a:headEnd/>
              <a:tailEnd/>
            </a:ln>
          </p:spPr>
          <p:txBody>
            <a:bodyPr wrap="none" anchor="ctr"/>
            <a:lstStyle/>
            <a:p>
              <a:pPr>
                <a:defRPr/>
              </a:pPr>
              <a:endParaRPr lang="en-US" dirty="0"/>
            </a:p>
          </p:txBody>
        </p:sp>
        <p:sp>
          <p:nvSpPr>
            <p:cNvPr id="9" name="Line 18">
              <a:extLst>
                <a:ext uri="{FF2B5EF4-FFF2-40B4-BE49-F238E27FC236}">
                  <a16:creationId xmlns:a16="http://schemas.microsoft.com/office/drawing/2014/main" id="{0659F77E-F952-C88D-65DD-3DFAAE7D8B56}"/>
                </a:ext>
              </a:extLst>
            </p:cNvPr>
            <p:cNvSpPr>
              <a:spLocks noChangeShapeType="1"/>
            </p:cNvSpPr>
            <p:nvPr/>
          </p:nvSpPr>
          <p:spPr bwMode="auto">
            <a:xfrm>
              <a:off x="1296" y="2174"/>
              <a:ext cx="402" cy="220"/>
            </a:xfrm>
            <a:prstGeom prst="line">
              <a:avLst/>
            </a:prstGeom>
            <a:noFill/>
            <a:ln w="38100">
              <a:solidFill>
                <a:schemeClr val="tx1">
                  <a:lumMod val="50000"/>
                  <a:lumOff val="50000"/>
                </a:schemeClr>
              </a:solidFill>
              <a:round/>
              <a:headEnd/>
              <a:tailEnd/>
            </a:ln>
          </p:spPr>
          <p:txBody>
            <a:bodyPr wrap="none" anchor="ctr"/>
            <a:lstStyle/>
            <a:p>
              <a:pPr>
                <a:defRPr/>
              </a:pPr>
              <a:endParaRPr lang="en-US" dirty="0"/>
            </a:p>
          </p:txBody>
        </p:sp>
        <p:sp>
          <p:nvSpPr>
            <p:cNvPr id="11" name="Line 19">
              <a:extLst>
                <a:ext uri="{FF2B5EF4-FFF2-40B4-BE49-F238E27FC236}">
                  <a16:creationId xmlns:a16="http://schemas.microsoft.com/office/drawing/2014/main" id="{4B405AF7-7E06-9B29-488D-D32503204E78}"/>
                </a:ext>
              </a:extLst>
            </p:cNvPr>
            <p:cNvSpPr>
              <a:spLocks noChangeShapeType="1"/>
            </p:cNvSpPr>
            <p:nvPr/>
          </p:nvSpPr>
          <p:spPr bwMode="auto">
            <a:xfrm>
              <a:off x="1154" y="2317"/>
              <a:ext cx="607" cy="416"/>
            </a:xfrm>
            <a:prstGeom prst="line">
              <a:avLst/>
            </a:prstGeom>
            <a:noFill/>
            <a:ln w="38100">
              <a:solidFill>
                <a:schemeClr val="tx1">
                  <a:lumMod val="50000"/>
                  <a:lumOff val="50000"/>
                </a:schemeClr>
              </a:solidFill>
              <a:round/>
              <a:headEnd/>
              <a:tailEnd/>
            </a:ln>
          </p:spPr>
          <p:txBody>
            <a:bodyPr wrap="none" anchor="ctr"/>
            <a:lstStyle/>
            <a:p>
              <a:pPr>
                <a:defRPr/>
              </a:pPr>
              <a:endParaRPr lang="en-US" dirty="0"/>
            </a:p>
          </p:txBody>
        </p:sp>
        <p:sp>
          <p:nvSpPr>
            <p:cNvPr id="12" name="Line 20">
              <a:extLst>
                <a:ext uri="{FF2B5EF4-FFF2-40B4-BE49-F238E27FC236}">
                  <a16:creationId xmlns:a16="http://schemas.microsoft.com/office/drawing/2014/main" id="{87A81F4E-0424-C610-F983-73CFC8856A5B}"/>
                </a:ext>
              </a:extLst>
            </p:cNvPr>
            <p:cNvSpPr>
              <a:spLocks noChangeShapeType="1"/>
            </p:cNvSpPr>
            <p:nvPr/>
          </p:nvSpPr>
          <p:spPr bwMode="auto">
            <a:xfrm>
              <a:off x="1866" y="1677"/>
              <a:ext cx="1337" cy="0"/>
            </a:xfrm>
            <a:prstGeom prst="line">
              <a:avLst/>
            </a:prstGeom>
            <a:noFill/>
            <a:ln w="38100">
              <a:solidFill>
                <a:schemeClr val="tx1">
                  <a:lumMod val="50000"/>
                  <a:lumOff val="50000"/>
                </a:schemeClr>
              </a:solidFill>
              <a:round/>
              <a:headEnd/>
              <a:tailEnd type="triangle" w="med" len="med"/>
            </a:ln>
          </p:spPr>
          <p:txBody>
            <a:bodyPr wrap="none" anchor="ctr"/>
            <a:lstStyle/>
            <a:p>
              <a:pPr>
                <a:defRPr/>
              </a:pPr>
              <a:endParaRPr lang="en-US" dirty="0"/>
            </a:p>
          </p:txBody>
        </p:sp>
        <p:sp>
          <p:nvSpPr>
            <p:cNvPr id="13" name="Line 21">
              <a:extLst>
                <a:ext uri="{FF2B5EF4-FFF2-40B4-BE49-F238E27FC236}">
                  <a16:creationId xmlns:a16="http://schemas.microsoft.com/office/drawing/2014/main" id="{BDA12FDD-FB13-0EF4-4FBD-DFDB92759FAF}"/>
                </a:ext>
              </a:extLst>
            </p:cNvPr>
            <p:cNvSpPr>
              <a:spLocks noChangeShapeType="1"/>
            </p:cNvSpPr>
            <p:nvPr/>
          </p:nvSpPr>
          <p:spPr bwMode="auto">
            <a:xfrm flipV="1">
              <a:off x="3731" y="2478"/>
              <a:ext cx="0" cy="351"/>
            </a:xfrm>
            <a:prstGeom prst="line">
              <a:avLst/>
            </a:prstGeom>
            <a:noFill/>
            <a:ln w="38100">
              <a:solidFill>
                <a:schemeClr val="tx1">
                  <a:lumMod val="50000"/>
                  <a:lumOff val="50000"/>
                </a:schemeClr>
              </a:solidFill>
              <a:round/>
              <a:headEnd/>
              <a:tailEnd type="triangle" w="med" len="med"/>
            </a:ln>
          </p:spPr>
          <p:txBody>
            <a:bodyPr wrap="none" anchor="ctr"/>
            <a:lstStyle/>
            <a:p>
              <a:pPr>
                <a:defRPr/>
              </a:pPr>
              <a:endParaRPr lang="en-US"/>
            </a:p>
          </p:txBody>
        </p:sp>
        <p:sp>
          <p:nvSpPr>
            <p:cNvPr id="14" name="Line 22">
              <a:extLst>
                <a:ext uri="{FF2B5EF4-FFF2-40B4-BE49-F238E27FC236}">
                  <a16:creationId xmlns:a16="http://schemas.microsoft.com/office/drawing/2014/main" id="{261ADD90-C830-1A5B-3745-F88E0F638F97}"/>
                </a:ext>
              </a:extLst>
            </p:cNvPr>
            <p:cNvSpPr>
              <a:spLocks noChangeShapeType="1"/>
            </p:cNvSpPr>
            <p:nvPr/>
          </p:nvSpPr>
          <p:spPr bwMode="auto">
            <a:xfrm flipV="1">
              <a:off x="3731" y="2096"/>
              <a:ext cx="0" cy="238"/>
            </a:xfrm>
            <a:prstGeom prst="line">
              <a:avLst/>
            </a:prstGeom>
            <a:noFill/>
            <a:ln w="38100">
              <a:solidFill>
                <a:schemeClr val="tx1">
                  <a:lumMod val="50000"/>
                  <a:lumOff val="50000"/>
                </a:schemeClr>
              </a:solidFill>
              <a:round/>
              <a:headEnd/>
              <a:tailEnd type="triangle" w="med" len="med"/>
            </a:ln>
          </p:spPr>
          <p:txBody>
            <a:bodyPr wrap="none" anchor="ctr"/>
            <a:lstStyle/>
            <a:p>
              <a:pPr>
                <a:defRPr/>
              </a:pPr>
              <a:endParaRPr lang="en-US"/>
            </a:p>
          </p:txBody>
        </p:sp>
        <p:sp>
          <p:nvSpPr>
            <p:cNvPr id="15" name="Line 23">
              <a:extLst>
                <a:ext uri="{FF2B5EF4-FFF2-40B4-BE49-F238E27FC236}">
                  <a16:creationId xmlns:a16="http://schemas.microsoft.com/office/drawing/2014/main" id="{8A78E615-445E-D2C9-4AD9-32DAE085B29A}"/>
                </a:ext>
              </a:extLst>
            </p:cNvPr>
            <p:cNvSpPr>
              <a:spLocks noChangeShapeType="1"/>
            </p:cNvSpPr>
            <p:nvPr/>
          </p:nvSpPr>
          <p:spPr bwMode="auto">
            <a:xfrm flipH="1" flipV="1">
              <a:off x="4713" y="1761"/>
              <a:ext cx="0" cy="633"/>
            </a:xfrm>
            <a:prstGeom prst="line">
              <a:avLst/>
            </a:prstGeom>
            <a:noFill/>
            <a:ln w="38100">
              <a:solidFill>
                <a:schemeClr val="tx1">
                  <a:lumMod val="50000"/>
                  <a:lumOff val="50000"/>
                </a:schemeClr>
              </a:solidFill>
              <a:round/>
              <a:headEnd/>
              <a:tailEnd type="triangle" w="med" len="med"/>
            </a:ln>
          </p:spPr>
          <p:txBody>
            <a:bodyPr wrap="none" anchor="ctr"/>
            <a:lstStyle/>
            <a:p>
              <a:pPr>
                <a:defRPr/>
              </a:pPr>
              <a:endParaRPr lang="en-US"/>
            </a:p>
          </p:txBody>
        </p:sp>
        <p:sp>
          <p:nvSpPr>
            <p:cNvPr id="16" name="Line 26">
              <a:extLst>
                <a:ext uri="{FF2B5EF4-FFF2-40B4-BE49-F238E27FC236}">
                  <a16:creationId xmlns:a16="http://schemas.microsoft.com/office/drawing/2014/main" id="{CBE46D85-122B-4182-5F0B-1758F7E7FC33}"/>
                </a:ext>
              </a:extLst>
            </p:cNvPr>
            <p:cNvSpPr>
              <a:spLocks noChangeShapeType="1"/>
            </p:cNvSpPr>
            <p:nvPr/>
          </p:nvSpPr>
          <p:spPr bwMode="auto">
            <a:xfrm flipV="1">
              <a:off x="2449" y="2014"/>
              <a:ext cx="749" cy="1"/>
            </a:xfrm>
            <a:prstGeom prst="line">
              <a:avLst/>
            </a:prstGeom>
            <a:noFill/>
            <a:ln w="38100">
              <a:solidFill>
                <a:schemeClr val="tx1">
                  <a:lumMod val="50000"/>
                  <a:lumOff val="50000"/>
                </a:schemeClr>
              </a:solidFill>
              <a:round/>
              <a:headEnd/>
              <a:tailEnd type="triangle" w="med" len="med"/>
            </a:ln>
          </p:spPr>
          <p:txBody>
            <a:bodyPr wrap="none" anchor="ctr"/>
            <a:lstStyle/>
            <a:p>
              <a:pPr>
                <a:defRPr/>
              </a:pPr>
              <a:endParaRPr lang="en-US"/>
            </a:p>
          </p:txBody>
        </p:sp>
        <p:sp>
          <p:nvSpPr>
            <p:cNvPr id="18" name="Line 27">
              <a:extLst>
                <a:ext uri="{FF2B5EF4-FFF2-40B4-BE49-F238E27FC236}">
                  <a16:creationId xmlns:a16="http://schemas.microsoft.com/office/drawing/2014/main" id="{2F7C868E-F743-0922-A2A7-4167C7695229}"/>
                </a:ext>
              </a:extLst>
            </p:cNvPr>
            <p:cNvSpPr>
              <a:spLocks noChangeShapeType="1"/>
            </p:cNvSpPr>
            <p:nvPr/>
          </p:nvSpPr>
          <p:spPr bwMode="auto">
            <a:xfrm flipV="1">
              <a:off x="2637" y="2397"/>
              <a:ext cx="566" cy="4"/>
            </a:xfrm>
            <a:prstGeom prst="line">
              <a:avLst/>
            </a:prstGeom>
            <a:noFill/>
            <a:ln w="38100">
              <a:solidFill>
                <a:schemeClr val="tx1">
                  <a:lumMod val="50000"/>
                  <a:lumOff val="50000"/>
                </a:schemeClr>
              </a:solidFill>
              <a:round/>
              <a:headEnd/>
              <a:tailEnd type="triangle" w="med" len="med"/>
            </a:ln>
          </p:spPr>
          <p:txBody>
            <a:bodyPr wrap="none" anchor="ctr"/>
            <a:lstStyle/>
            <a:p>
              <a:pPr>
                <a:defRPr/>
              </a:pPr>
              <a:endParaRPr lang="en-US" dirty="0"/>
            </a:p>
          </p:txBody>
        </p:sp>
        <p:sp>
          <p:nvSpPr>
            <p:cNvPr id="19" name="Line 28">
              <a:extLst>
                <a:ext uri="{FF2B5EF4-FFF2-40B4-BE49-F238E27FC236}">
                  <a16:creationId xmlns:a16="http://schemas.microsoft.com/office/drawing/2014/main" id="{65F14619-4C38-C1B7-0638-3122F7E45DBC}"/>
                </a:ext>
              </a:extLst>
            </p:cNvPr>
            <p:cNvSpPr>
              <a:spLocks noChangeShapeType="1"/>
            </p:cNvSpPr>
            <p:nvPr/>
          </p:nvSpPr>
          <p:spPr bwMode="auto">
            <a:xfrm flipV="1">
              <a:off x="2640" y="2711"/>
              <a:ext cx="558" cy="3"/>
            </a:xfrm>
            <a:prstGeom prst="line">
              <a:avLst/>
            </a:prstGeom>
            <a:noFill/>
            <a:ln w="38100">
              <a:solidFill>
                <a:schemeClr val="tx1">
                  <a:lumMod val="50000"/>
                  <a:lumOff val="50000"/>
                </a:schemeClr>
              </a:solidFill>
              <a:round/>
              <a:headEnd/>
              <a:tailEnd type="triangle" w="med" len="med"/>
            </a:ln>
          </p:spPr>
          <p:txBody>
            <a:bodyPr wrap="none" anchor="ctr"/>
            <a:lstStyle/>
            <a:p>
              <a:pPr>
                <a:defRPr/>
              </a:pPr>
              <a:endParaRPr lang="en-US" dirty="0"/>
            </a:p>
          </p:txBody>
        </p:sp>
        <p:sp>
          <p:nvSpPr>
            <p:cNvPr id="20" name="Oval 6">
              <a:extLst>
                <a:ext uri="{FF2B5EF4-FFF2-40B4-BE49-F238E27FC236}">
                  <a16:creationId xmlns:a16="http://schemas.microsoft.com/office/drawing/2014/main" id="{274EAC78-9E35-E2D4-8E8B-1296ED28169A}"/>
                </a:ext>
              </a:extLst>
            </p:cNvPr>
            <p:cNvSpPr>
              <a:spLocks noChangeArrowheads="1"/>
            </p:cNvSpPr>
            <p:nvPr/>
          </p:nvSpPr>
          <p:spPr bwMode="auto">
            <a:xfrm>
              <a:off x="371" y="1654"/>
              <a:ext cx="1056" cy="819"/>
            </a:xfrm>
            <a:prstGeom prst="ellipse">
              <a:avLst/>
            </a:prstGeom>
            <a:solidFill>
              <a:srgbClr val="B5111B"/>
            </a:solidFill>
            <a:ln w="38100">
              <a:solidFill>
                <a:schemeClr val="tx1">
                  <a:lumMod val="50000"/>
                  <a:lumOff val="50000"/>
                </a:schemeClr>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dirty="0"/>
            </a:p>
          </p:txBody>
        </p:sp>
        <p:sp>
          <p:nvSpPr>
            <p:cNvPr id="21" name="Text Box 7">
              <a:extLst>
                <a:ext uri="{FF2B5EF4-FFF2-40B4-BE49-F238E27FC236}">
                  <a16:creationId xmlns:a16="http://schemas.microsoft.com/office/drawing/2014/main" id="{06416CD4-2F42-010F-830F-2A491737DB64}"/>
                </a:ext>
              </a:extLst>
            </p:cNvPr>
            <p:cNvSpPr txBox="1">
              <a:spLocks noChangeArrowheads="1"/>
            </p:cNvSpPr>
            <p:nvPr/>
          </p:nvSpPr>
          <p:spPr bwMode="auto">
            <a:xfrm>
              <a:off x="574" y="1914"/>
              <a:ext cx="640"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000" b="1">
                  <a:solidFill>
                    <a:schemeClr val="bg1"/>
                  </a:solidFill>
                  <a:latin typeface="Gotham Bold"/>
                </a:rPr>
                <a:t>School</a:t>
              </a:r>
            </a:p>
            <a:p>
              <a:pPr algn="ctr"/>
              <a:r>
                <a:rPr lang="en-GB" altLang="en-US" sz="2000" b="1">
                  <a:solidFill>
                    <a:schemeClr val="bg1"/>
                  </a:solidFill>
                  <a:latin typeface="Gotham Bold"/>
                </a:rPr>
                <a:t>Leavers</a:t>
              </a:r>
              <a:endParaRPr lang="en-GB" altLang="en-US" sz="2000" b="1">
                <a:latin typeface="Gotham Bold"/>
              </a:endParaRPr>
            </a:p>
          </p:txBody>
        </p:sp>
        <p:sp>
          <p:nvSpPr>
            <p:cNvPr id="22" name="Text Box 14">
              <a:extLst>
                <a:ext uri="{FF2B5EF4-FFF2-40B4-BE49-F238E27FC236}">
                  <a16:creationId xmlns:a16="http://schemas.microsoft.com/office/drawing/2014/main" id="{83CF315C-4BC4-29CB-5AD9-40B10A44BBEF}"/>
                </a:ext>
              </a:extLst>
            </p:cNvPr>
            <p:cNvSpPr txBox="1">
              <a:spLocks noChangeArrowheads="1"/>
            </p:cNvSpPr>
            <p:nvPr/>
          </p:nvSpPr>
          <p:spPr bwMode="auto">
            <a:xfrm>
              <a:off x="3198" y="2637"/>
              <a:ext cx="1109" cy="298"/>
            </a:xfrm>
            <a:prstGeom prst="rect">
              <a:avLst/>
            </a:prstGeom>
            <a:solidFill>
              <a:srgbClr val="2F9281"/>
            </a:solidFill>
            <a:ln w="38100">
              <a:solidFill>
                <a:schemeClr val="tx1">
                  <a:lumMod val="50000"/>
                  <a:lumOff val="50000"/>
                </a:schemeClr>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GB" altLang="en-US" sz="2000" dirty="0">
                  <a:solidFill>
                    <a:schemeClr val="bg1"/>
                  </a:solidFill>
                  <a:latin typeface="Gotham Book" panose="02000604040000020004" pitchFamily="2" charset="0"/>
                </a:rPr>
                <a:t>National Qualifications</a:t>
              </a:r>
            </a:p>
          </p:txBody>
        </p:sp>
        <p:sp>
          <p:nvSpPr>
            <p:cNvPr id="23" name="Line 22">
              <a:extLst>
                <a:ext uri="{FF2B5EF4-FFF2-40B4-BE49-F238E27FC236}">
                  <a16:creationId xmlns:a16="http://schemas.microsoft.com/office/drawing/2014/main" id="{882B47E9-7549-EB82-3BB0-82F537B2BC47}"/>
                </a:ext>
              </a:extLst>
            </p:cNvPr>
            <p:cNvSpPr>
              <a:spLocks noChangeShapeType="1"/>
            </p:cNvSpPr>
            <p:nvPr/>
          </p:nvSpPr>
          <p:spPr bwMode="auto">
            <a:xfrm flipV="1">
              <a:off x="3731" y="1765"/>
              <a:ext cx="0" cy="238"/>
            </a:xfrm>
            <a:prstGeom prst="line">
              <a:avLst/>
            </a:prstGeom>
            <a:noFill/>
            <a:ln w="38100">
              <a:solidFill>
                <a:schemeClr val="tx1">
                  <a:lumMod val="50000"/>
                  <a:lumOff val="50000"/>
                </a:schemeClr>
              </a:solidFill>
              <a:round/>
              <a:headEnd/>
              <a:tailEnd type="triangle" w="med" len="med"/>
            </a:ln>
          </p:spPr>
          <p:txBody>
            <a:bodyPr wrap="none" anchor="ctr"/>
            <a:lstStyle/>
            <a:p>
              <a:pPr>
                <a:defRPr/>
              </a:pPr>
              <a:endParaRPr lang="en-US"/>
            </a:p>
          </p:txBody>
        </p:sp>
        <p:sp>
          <p:nvSpPr>
            <p:cNvPr id="24" name="Text Box 12">
              <a:extLst>
                <a:ext uri="{FF2B5EF4-FFF2-40B4-BE49-F238E27FC236}">
                  <a16:creationId xmlns:a16="http://schemas.microsoft.com/office/drawing/2014/main" id="{F7708978-BE98-F61F-4F98-D7463EF55D86}"/>
                </a:ext>
              </a:extLst>
            </p:cNvPr>
            <p:cNvSpPr txBox="1">
              <a:spLocks noChangeArrowheads="1"/>
            </p:cNvSpPr>
            <p:nvPr/>
          </p:nvSpPr>
          <p:spPr bwMode="auto">
            <a:xfrm>
              <a:off x="3198" y="1921"/>
              <a:ext cx="1104" cy="168"/>
            </a:xfrm>
            <a:prstGeom prst="rect">
              <a:avLst/>
            </a:prstGeom>
            <a:solidFill>
              <a:srgbClr val="51557F"/>
            </a:solidFill>
            <a:ln w="38100">
              <a:solidFill>
                <a:schemeClr val="tx1">
                  <a:lumMod val="50000"/>
                  <a:lumOff val="50000"/>
                </a:schemeClr>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GB" altLang="en-US" sz="2000" dirty="0">
                  <a:solidFill>
                    <a:schemeClr val="bg1"/>
                  </a:solidFill>
                  <a:latin typeface="Gotham Book" panose="02000604040000020004" pitchFamily="2" charset="0"/>
                </a:rPr>
                <a:t>HND</a:t>
              </a:r>
            </a:p>
          </p:txBody>
        </p:sp>
        <p:sp>
          <p:nvSpPr>
            <p:cNvPr id="25" name="Text Box 9">
              <a:extLst>
                <a:ext uri="{FF2B5EF4-FFF2-40B4-BE49-F238E27FC236}">
                  <a16:creationId xmlns:a16="http://schemas.microsoft.com/office/drawing/2014/main" id="{8B7851A9-E8A3-6CD8-AEDF-2AE1D760BC8B}"/>
                </a:ext>
              </a:extLst>
            </p:cNvPr>
            <p:cNvSpPr txBox="1">
              <a:spLocks noChangeArrowheads="1"/>
            </p:cNvSpPr>
            <p:nvPr/>
          </p:nvSpPr>
          <p:spPr bwMode="auto">
            <a:xfrm>
              <a:off x="1715" y="1928"/>
              <a:ext cx="1151" cy="168"/>
            </a:xfrm>
            <a:prstGeom prst="rect">
              <a:avLst/>
            </a:prstGeom>
            <a:solidFill>
              <a:srgbClr val="51557F"/>
            </a:solidFill>
            <a:ln w="38100">
              <a:solidFill>
                <a:schemeClr val="tx1">
                  <a:lumMod val="50000"/>
                  <a:lumOff val="50000"/>
                </a:schemeClr>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GB" altLang="en-US" sz="2000" dirty="0">
                  <a:solidFill>
                    <a:schemeClr val="bg1"/>
                  </a:solidFill>
                  <a:latin typeface="Gotham Book" panose="02000604040000020004" pitchFamily="2" charset="0"/>
                </a:rPr>
                <a:t>2 Highers</a:t>
              </a:r>
            </a:p>
          </p:txBody>
        </p:sp>
        <p:sp>
          <p:nvSpPr>
            <p:cNvPr id="26" name="Text Box 10">
              <a:extLst>
                <a:ext uri="{FF2B5EF4-FFF2-40B4-BE49-F238E27FC236}">
                  <a16:creationId xmlns:a16="http://schemas.microsoft.com/office/drawing/2014/main" id="{825F19BF-2449-EA64-D4CF-CA728E62576D}"/>
                </a:ext>
              </a:extLst>
            </p:cNvPr>
            <p:cNvSpPr txBox="1">
              <a:spLocks noChangeArrowheads="1"/>
            </p:cNvSpPr>
            <p:nvPr/>
          </p:nvSpPr>
          <p:spPr bwMode="auto">
            <a:xfrm>
              <a:off x="1702" y="2310"/>
              <a:ext cx="1152" cy="168"/>
            </a:xfrm>
            <a:prstGeom prst="rect">
              <a:avLst/>
            </a:prstGeom>
            <a:solidFill>
              <a:srgbClr val="EFA246"/>
            </a:solidFill>
            <a:ln w="38100">
              <a:solidFill>
                <a:schemeClr val="tx1">
                  <a:lumMod val="50000"/>
                  <a:lumOff val="50000"/>
                </a:schemeClr>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GB" altLang="en-US" sz="2000" dirty="0">
                  <a:solidFill>
                    <a:schemeClr val="bg1"/>
                  </a:solidFill>
                  <a:latin typeface="Gotham Book" panose="02000604040000020004" pitchFamily="2" charset="0"/>
                </a:rPr>
                <a:t>1 Higher</a:t>
              </a:r>
            </a:p>
          </p:txBody>
        </p:sp>
        <p:sp>
          <p:nvSpPr>
            <p:cNvPr id="27" name="Text Box 8">
              <a:extLst>
                <a:ext uri="{FF2B5EF4-FFF2-40B4-BE49-F238E27FC236}">
                  <a16:creationId xmlns:a16="http://schemas.microsoft.com/office/drawing/2014/main" id="{844971D1-940B-5FD5-26CE-1E9B62558AEB}"/>
                </a:ext>
              </a:extLst>
            </p:cNvPr>
            <p:cNvSpPr txBox="1">
              <a:spLocks noChangeArrowheads="1"/>
            </p:cNvSpPr>
            <p:nvPr/>
          </p:nvSpPr>
          <p:spPr bwMode="auto">
            <a:xfrm>
              <a:off x="1715" y="1593"/>
              <a:ext cx="1151" cy="168"/>
            </a:xfrm>
            <a:prstGeom prst="rect">
              <a:avLst/>
            </a:prstGeom>
            <a:solidFill>
              <a:srgbClr val="BC3860"/>
            </a:solidFill>
            <a:ln w="38100">
              <a:solidFill>
                <a:schemeClr val="tx1">
                  <a:lumMod val="50000"/>
                  <a:lumOff val="50000"/>
                </a:schemeClr>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GB" altLang="en-US" sz="2000" dirty="0">
                  <a:solidFill>
                    <a:schemeClr val="bg1"/>
                  </a:solidFill>
                  <a:latin typeface="Gotham Book" panose="02000604040000020004" pitchFamily="2" charset="0"/>
                </a:rPr>
                <a:t>3 Highers</a:t>
              </a:r>
            </a:p>
          </p:txBody>
        </p:sp>
        <p:sp>
          <p:nvSpPr>
            <p:cNvPr id="28" name="Text Box 11">
              <a:extLst>
                <a:ext uri="{FF2B5EF4-FFF2-40B4-BE49-F238E27FC236}">
                  <a16:creationId xmlns:a16="http://schemas.microsoft.com/office/drawing/2014/main" id="{7445C5F0-743A-228E-E211-65C648B5FC40}"/>
                </a:ext>
              </a:extLst>
            </p:cNvPr>
            <p:cNvSpPr txBox="1">
              <a:spLocks noChangeArrowheads="1"/>
            </p:cNvSpPr>
            <p:nvPr/>
          </p:nvSpPr>
          <p:spPr bwMode="auto">
            <a:xfrm>
              <a:off x="1702" y="2621"/>
              <a:ext cx="1152" cy="168"/>
            </a:xfrm>
            <a:prstGeom prst="rect">
              <a:avLst/>
            </a:prstGeom>
            <a:solidFill>
              <a:srgbClr val="2F9281"/>
            </a:solidFill>
            <a:ln w="38100">
              <a:solidFill>
                <a:schemeClr val="tx1">
                  <a:lumMod val="50000"/>
                  <a:lumOff val="50000"/>
                </a:schemeClr>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GB" altLang="en-US" sz="2000" dirty="0">
                  <a:solidFill>
                    <a:schemeClr val="bg1"/>
                  </a:solidFill>
                  <a:latin typeface="Gotham Book" panose="02000604040000020004" pitchFamily="2" charset="0"/>
                </a:rPr>
                <a:t>National 5’s</a:t>
              </a:r>
            </a:p>
          </p:txBody>
        </p:sp>
        <p:sp>
          <p:nvSpPr>
            <p:cNvPr id="29" name="Line 23">
              <a:extLst>
                <a:ext uri="{FF2B5EF4-FFF2-40B4-BE49-F238E27FC236}">
                  <a16:creationId xmlns:a16="http://schemas.microsoft.com/office/drawing/2014/main" id="{AF8A8B64-B360-BC23-0B82-9524715AC127}"/>
                </a:ext>
              </a:extLst>
            </p:cNvPr>
            <p:cNvSpPr>
              <a:spLocks noChangeShapeType="1"/>
            </p:cNvSpPr>
            <p:nvPr/>
          </p:nvSpPr>
          <p:spPr bwMode="auto">
            <a:xfrm flipH="1" flipV="1">
              <a:off x="3666" y="2382"/>
              <a:ext cx="1047" cy="5"/>
            </a:xfrm>
            <a:prstGeom prst="line">
              <a:avLst/>
            </a:prstGeom>
            <a:noFill/>
            <a:ln w="38100">
              <a:solidFill>
                <a:schemeClr val="tx1">
                  <a:lumMod val="50000"/>
                  <a:lumOff val="50000"/>
                </a:schemeClr>
              </a:solidFill>
              <a:round/>
              <a:headEnd/>
              <a:tailEnd type="triangle" w="med" len="med"/>
            </a:ln>
          </p:spPr>
          <p:txBody>
            <a:bodyPr wrap="none" anchor="ctr"/>
            <a:lstStyle/>
            <a:p>
              <a:pPr>
                <a:defRPr/>
              </a:pPr>
              <a:endParaRPr lang="en-US"/>
            </a:p>
          </p:txBody>
        </p:sp>
        <p:sp>
          <p:nvSpPr>
            <p:cNvPr id="30" name="Text Box 13">
              <a:extLst>
                <a:ext uri="{FF2B5EF4-FFF2-40B4-BE49-F238E27FC236}">
                  <a16:creationId xmlns:a16="http://schemas.microsoft.com/office/drawing/2014/main" id="{115DE4E4-2B83-491B-6E97-5005C3D9811A}"/>
                </a:ext>
              </a:extLst>
            </p:cNvPr>
            <p:cNvSpPr txBox="1">
              <a:spLocks noChangeArrowheads="1"/>
            </p:cNvSpPr>
            <p:nvPr/>
          </p:nvSpPr>
          <p:spPr bwMode="auto">
            <a:xfrm>
              <a:off x="3203" y="2305"/>
              <a:ext cx="1104" cy="168"/>
            </a:xfrm>
            <a:prstGeom prst="rect">
              <a:avLst/>
            </a:prstGeom>
            <a:solidFill>
              <a:srgbClr val="EFA246"/>
            </a:solidFill>
            <a:ln w="38100">
              <a:solidFill>
                <a:schemeClr val="tx1">
                  <a:lumMod val="50000"/>
                  <a:lumOff val="50000"/>
                </a:schemeClr>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GB" altLang="en-US" sz="2000" dirty="0">
                  <a:solidFill>
                    <a:schemeClr val="bg1"/>
                  </a:solidFill>
                  <a:latin typeface="Gotham Book" panose="02000604040000020004" pitchFamily="2" charset="0"/>
                </a:rPr>
                <a:t>HNC</a:t>
              </a:r>
            </a:p>
          </p:txBody>
        </p:sp>
      </p:grpSp>
    </p:spTree>
    <p:extLst>
      <p:ext uri="{BB962C8B-B14F-4D97-AF65-F5344CB8AC3E}">
        <p14:creationId xmlns:p14="http://schemas.microsoft.com/office/powerpoint/2010/main" val="938644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87F90BC-FBA0-1589-3E83-AC9E09A42853}"/>
              </a:ext>
            </a:extLst>
          </p:cNvPr>
          <p:cNvSpPr txBox="1"/>
          <p:nvPr/>
        </p:nvSpPr>
        <p:spPr>
          <a:xfrm>
            <a:off x="407276" y="526349"/>
            <a:ext cx="10803268" cy="1102931"/>
          </a:xfrm>
          <a:prstGeom prst="rect">
            <a:avLst/>
          </a:prstGeom>
          <a:noFill/>
        </p:spPr>
        <p:txBody>
          <a:bodyPr wrap="square" rtlCol="0">
            <a:spAutoFit/>
          </a:bodyPr>
          <a:lstStyle/>
          <a:p>
            <a:pPr>
              <a:lnSpc>
                <a:spcPts val="8400"/>
              </a:lnSpc>
            </a:pPr>
            <a:r>
              <a:rPr lang="en-US" sz="6000" b="1" dirty="0">
                <a:latin typeface="Arial Black" panose="020B0604020202020204" pitchFamily="34" charset="0"/>
                <a:cs typeface="Arial Black" panose="020B0604020202020204" pitchFamily="34" charset="0"/>
              </a:rPr>
              <a:t>Subject Areas</a:t>
            </a:r>
          </a:p>
        </p:txBody>
      </p:sp>
      <p:sp>
        <p:nvSpPr>
          <p:cNvPr id="17" name="Rectangle 16">
            <a:extLst>
              <a:ext uri="{FF2B5EF4-FFF2-40B4-BE49-F238E27FC236}">
                <a16:creationId xmlns:a16="http://schemas.microsoft.com/office/drawing/2014/main" id="{73FA5F83-9EA7-EA75-6EE7-5219543DF7E9}"/>
              </a:ext>
            </a:extLst>
          </p:cNvPr>
          <p:cNvSpPr/>
          <p:nvPr/>
        </p:nvSpPr>
        <p:spPr>
          <a:xfrm>
            <a:off x="0" y="6593305"/>
            <a:ext cx="12192000" cy="296778"/>
          </a:xfrm>
          <a:prstGeom prst="rect">
            <a:avLst/>
          </a:prstGeom>
          <a:solidFill>
            <a:srgbClr val="298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E96EEC7-C876-EF30-9A06-9A4C2463E828}"/>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8094050" y="5578105"/>
            <a:ext cx="4097950" cy="1015200"/>
          </a:xfrm>
          <a:prstGeom prst="rect">
            <a:avLst/>
          </a:prstGeom>
        </p:spPr>
      </p:pic>
      <p:sp>
        <p:nvSpPr>
          <p:cNvPr id="4" name="TextBox 3">
            <a:extLst>
              <a:ext uri="{FF2B5EF4-FFF2-40B4-BE49-F238E27FC236}">
                <a16:creationId xmlns:a16="http://schemas.microsoft.com/office/drawing/2014/main" id="{E436644A-0396-94E8-7F5C-960F84EFDE91}"/>
              </a:ext>
            </a:extLst>
          </p:cNvPr>
          <p:cNvSpPr txBox="1"/>
          <p:nvPr/>
        </p:nvSpPr>
        <p:spPr>
          <a:xfrm>
            <a:off x="796360" y="1130227"/>
            <a:ext cx="3888277" cy="4678204"/>
          </a:xfrm>
          <a:prstGeom prst="rect">
            <a:avLst/>
          </a:prstGeom>
          <a:noFill/>
        </p:spPr>
        <p:txBody>
          <a:bodyPr wrap="square" rtlCol="0">
            <a:spAutoFit/>
          </a:bodyPr>
          <a:lstStyle/>
          <a:p>
            <a:pPr>
              <a:spcAft>
                <a:spcPts val="1200"/>
              </a:spcAft>
            </a:pPr>
            <a:endParaRPr lang="en-GB" sz="3600" dirty="0">
              <a:effectLst/>
              <a:latin typeface="Arial" panose="020B0604020202020204" pitchFamily="34" charset="0"/>
              <a:cs typeface="Arial" panose="020B0604020202020204" pitchFamily="34" charset="0"/>
            </a:endParaRPr>
          </a:p>
          <a:p>
            <a:pPr>
              <a:spcAft>
                <a:spcPts val="1200"/>
              </a:spcAft>
            </a:pPr>
            <a:r>
              <a:rPr lang="en-GB" dirty="0">
                <a:effectLst/>
                <a:latin typeface="Arial" panose="020B0604020202020204" pitchFamily="34" charset="0"/>
                <a:cs typeface="Arial" panose="020B0604020202020204" pitchFamily="34" charset="0"/>
              </a:rPr>
              <a:t>Administration and IT</a:t>
            </a:r>
            <a:br>
              <a:rPr lang="en-GB" dirty="0">
                <a:effectLst/>
                <a:latin typeface="Arial" panose="020B0604020202020204" pitchFamily="34" charset="0"/>
                <a:cs typeface="Arial" panose="020B0604020202020204" pitchFamily="34" charset="0"/>
              </a:rPr>
            </a:br>
            <a:r>
              <a:rPr lang="en-GB" dirty="0">
                <a:effectLst/>
                <a:latin typeface="Arial" panose="020B0604020202020204" pitchFamily="34" charset="0"/>
                <a:cs typeface="Arial" panose="020B0604020202020204" pitchFamily="34" charset="0"/>
              </a:rPr>
              <a:t>Air Service Training</a:t>
            </a:r>
            <a:br>
              <a:rPr lang="en-GB" dirty="0">
                <a:effectLst/>
                <a:latin typeface="Arial" panose="020B0604020202020204" pitchFamily="34" charset="0"/>
                <a:cs typeface="Arial" panose="020B0604020202020204" pitchFamily="34" charset="0"/>
              </a:rPr>
            </a:br>
            <a:r>
              <a:rPr lang="en-GB" dirty="0">
                <a:effectLst/>
                <a:latin typeface="Arial" panose="020B0604020202020204" pitchFamily="34" charset="0"/>
                <a:cs typeface="Arial" panose="020B0604020202020204" pitchFamily="34" charset="0"/>
              </a:rPr>
              <a:t>Audio Engineering</a:t>
            </a:r>
            <a:br>
              <a:rPr lang="en-GB" dirty="0">
                <a:effectLst/>
                <a:latin typeface="Arial" panose="020B0604020202020204" pitchFamily="34" charset="0"/>
                <a:cs typeface="Arial" panose="020B0604020202020204" pitchFamily="34" charset="0"/>
              </a:rPr>
            </a:br>
            <a:r>
              <a:rPr lang="en-GB" dirty="0">
                <a:effectLst/>
                <a:latin typeface="Arial" panose="020B0604020202020204" pitchFamily="34" charset="0"/>
                <a:cs typeface="Arial" panose="020B0604020202020204" pitchFamily="34" charset="0"/>
              </a:rPr>
              <a:t>Beauty Therapy</a:t>
            </a:r>
            <a:br>
              <a:rPr lang="en-GB" dirty="0">
                <a:latin typeface="Arial" panose="020B0604020202020204" pitchFamily="34" charset="0"/>
                <a:cs typeface="Arial" panose="020B0604020202020204" pitchFamily="34" charset="0"/>
              </a:rPr>
            </a:br>
            <a:r>
              <a:rPr lang="en-GB" dirty="0">
                <a:effectLst/>
                <a:latin typeface="Arial" panose="020B0604020202020204" pitchFamily="34" charset="0"/>
                <a:cs typeface="Arial" panose="020B0604020202020204" pitchFamily="34" charset="0"/>
              </a:rPr>
              <a:t>Built Environment</a:t>
            </a:r>
            <a:br>
              <a:rPr lang="en-GB" dirty="0">
                <a:effectLst/>
                <a:latin typeface="Arial" panose="020B0604020202020204" pitchFamily="34" charset="0"/>
                <a:cs typeface="Arial" panose="020B0604020202020204" pitchFamily="34" charset="0"/>
              </a:rPr>
            </a:br>
            <a:r>
              <a:rPr lang="en-GB" dirty="0">
                <a:effectLst/>
                <a:latin typeface="Arial" panose="020B0604020202020204" pitchFamily="34" charset="0"/>
                <a:cs typeface="Arial" panose="020B0604020202020204" pitchFamily="34" charset="0"/>
              </a:rPr>
              <a:t>Business and Accounting</a:t>
            </a:r>
            <a:br>
              <a:rPr lang="en-GB" dirty="0">
                <a:effectLst/>
                <a:latin typeface="Arial" panose="020B0604020202020204" pitchFamily="34" charset="0"/>
                <a:cs typeface="Arial" panose="020B0604020202020204" pitchFamily="34" charset="0"/>
              </a:rPr>
            </a:br>
            <a:r>
              <a:rPr lang="en-GB" dirty="0">
                <a:effectLst/>
                <a:latin typeface="Arial" panose="020B0604020202020204" pitchFamily="34" charset="0"/>
                <a:cs typeface="Arial" panose="020B0604020202020204" pitchFamily="34" charset="0"/>
              </a:rPr>
              <a:t>Centre for Mountain Studies</a:t>
            </a:r>
            <a:br>
              <a:rPr lang="en-GB" dirty="0">
                <a:effectLst/>
                <a:latin typeface="Arial" panose="020B0604020202020204" pitchFamily="34" charset="0"/>
                <a:cs typeface="Arial" panose="020B0604020202020204" pitchFamily="34" charset="0"/>
              </a:rPr>
            </a:br>
            <a:r>
              <a:rPr lang="en-GB" dirty="0">
                <a:effectLst/>
                <a:latin typeface="Arial" panose="020B0604020202020204" pitchFamily="34" charset="0"/>
                <a:cs typeface="Arial" panose="020B0604020202020204" pitchFamily="34" charset="0"/>
              </a:rPr>
              <a:t>Computing</a:t>
            </a:r>
            <a:br>
              <a:rPr lang="en-GB" dirty="0">
                <a:effectLst/>
                <a:latin typeface="Arial" panose="020B0604020202020204" pitchFamily="34" charset="0"/>
                <a:cs typeface="Arial" panose="020B0604020202020204" pitchFamily="34" charset="0"/>
              </a:rPr>
            </a:br>
            <a:r>
              <a:rPr lang="en-GB" dirty="0">
                <a:effectLst/>
                <a:latin typeface="Arial" panose="020B0604020202020204" pitchFamily="34" charset="0"/>
                <a:cs typeface="Arial" panose="020B0604020202020204" pitchFamily="34" charset="0"/>
              </a:rPr>
              <a:t>Creative Industries</a:t>
            </a:r>
            <a:br>
              <a:rPr lang="en-GB" dirty="0">
                <a:effectLst/>
                <a:latin typeface="Arial" panose="020B0604020202020204" pitchFamily="34" charset="0"/>
                <a:cs typeface="Arial" panose="020B0604020202020204" pitchFamily="34" charset="0"/>
              </a:rPr>
            </a:br>
            <a:r>
              <a:rPr lang="en-GB" dirty="0">
                <a:effectLst/>
                <a:latin typeface="Arial" panose="020B0604020202020204" pitchFamily="34" charset="0"/>
                <a:cs typeface="Arial" panose="020B0604020202020204" pitchFamily="34" charset="0"/>
              </a:rPr>
              <a:t>Early Education and Childcare</a:t>
            </a:r>
            <a:br>
              <a:rPr lang="en-GB" dirty="0">
                <a:effectLst/>
                <a:latin typeface="Arial" panose="020B0604020202020204" pitchFamily="34" charset="0"/>
                <a:cs typeface="Arial" panose="020B0604020202020204" pitchFamily="34" charset="0"/>
              </a:rPr>
            </a:br>
            <a:r>
              <a:rPr lang="en-GB" dirty="0">
                <a:effectLst/>
                <a:latin typeface="Arial" panose="020B0604020202020204" pitchFamily="34" charset="0"/>
                <a:cs typeface="Arial" panose="020B0604020202020204" pitchFamily="34" charset="0"/>
              </a:rPr>
              <a:t>Engineering and Aviation</a:t>
            </a:r>
            <a:br>
              <a:rPr lang="en-GB" dirty="0">
                <a:effectLst/>
                <a:latin typeface="Arial" panose="020B0604020202020204" pitchFamily="34" charset="0"/>
                <a:cs typeface="Arial" panose="020B0604020202020204" pitchFamily="34" charset="0"/>
              </a:rPr>
            </a:br>
            <a:r>
              <a:rPr lang="en-GB" dirty="0">
                <a:effectLst/>
                <a:latin typeface="Arial" panose="020B0604020202020204" pitchFamily="34" charset="0"/>
                <a:cs typeface="Arial" panose="020B0604020202020204" pitchFamily="34" charset="0"/>
              </a:rPr>
              <a:t>Food Studies and Hospitality</a:t>
            </a:r>
            <a:br>
              <a:rPr lang="en-GB" dirty="0">
                <a:effectLst/>
                <a:latin typeface="Arial" panose="020B0604020202020204" pitchFamily="34" charset="0"/>
                <a:cs typeface="Arial" panose="020B0604020202020204" pitchFamily="34" charset="0"/>
              </a:rPr>
            </a:br>
            <a:r>
              <a:rPr lang="en-GB" dirty="0">
                <a:effectLst/>
                <a:latin typeface="Arial" panose="020B0604020202020204" pitchFamily="34" charset="0"/>
                <a:cs typeface="Arial" panose="020B0604020202020204" pitchFamily="34" charset="0"/>
              </a:rPr>
              <a:t>Hairdressing</a:t>
            </a:r>
            <a:br>
              <a:rPr lang="en-GB" dirty="0">
                <a:effectLst/>
                <a:latin typeface="Arial" panose="020B0604020202020204" pitchFamily="34" charset="0"/>
                <a:cs typeface="Arial" panose="020B0604020202020204" pitchFamily="34" charset="0"/>
              </a:rPr>
            </a:br>
            <a:r>
              <a:rPr lang="en-GB" dirty="0">
                <a:effectLst/>
                <a:latin typeface="Arial" panose="020B0604020202020204" pitchFamily="34" charset="0"/>
                <a:cs typeface="Arial" panose="020B0604020202020204" pitchFamily="34" charset="0"/>
              </a:rPr>
              <a:t>Health and Social Care</a:t>
            </a:r>
          </a:p>
        </p:txBody>
      </p:sp>
      <p:sp>
        <p:nvSpPr>
          <p:cNvPr id="7" name="TextBox 6">
            <a:extLst>
              <a:ext uri="{FF2B5EF4-FFF2-40B4-BE49-F238E27FC236}">
                <a16:creationId xmlns:a16="http://schemas.microsoft.com/office/drawing/2014/main" id="{AF794A6C-797A-BCD0-9A65-33118138DC97}"/>
              </a:ext>
            </a:extLst>
          </p:cNvPr>
          <p:cNvSpPr txBox="1"/>
          <p:nvPr/>
        </p:nvSpPr>
        <p:spPr>
          <a:xfrm>
            <a:off x="5480996" y="1759719"/>
            <a:ext cx="6303728" cy="4124206"/>
          </a:xfrm>
          <a:prstGeom prst="rect">
            <a:avLst/>
          </a:prstGeom>
          <a:noFill/>
        </p:spPr>
        <p:txBody>
          <a:bodyPr wrap="square" rtlCol="0">
            <a:spAutoFit/>
          </a:bodyPr>
          <a:lstStyle/>
          <a:p>
            <a:pPr>
              <a:defRPr/>
            </a:pPr>
            <a:r>
              <a:rPr lang="en-GB" dirty="0">
                <a:latin typeface="Arial" panose="020B0604020202020204" pitchFamily="34" charset="0"/>
                <a:cs typeface="Arial" panose="020B0604020202020204" pitchFamily="34" charset="0"/>
              </a:rPr>
              <a:t>Horticulture</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Humanities and Social Sciences</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Language School</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Management</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Microsoft Office Specialist</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Modern Apprenticeships</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Motor Vehicle</a:t>
            </a:r>
          </a:p>
          <a:p>
            <a:pPr>
              <a:defRPr/>
            </a:pPr>
            <a:r>
              <a:rPr lang="en-GB" dirty="0">
                <a:latin typeface="Arial" panose="020B0604020202020204" pitchFamily="34" charset="0"/>
                <a:cs typeface="Arial" panose="020B0604020202020204" pitchFamily="34" charset="0"/>
              </a:rPr>
              <a:t>Music and Music Business</a:t>
            </a:r>
          </a:p>
          <a:p>
            <a:pPr>
              <a:defRPr/>
            </a:pPr>
            <a:r>
              <a:rPr lang="en-GB" dirty="0">
                <a:latin typeface="Arial" panose="020B0604020202020204" pitchFamily="34" charset="0"/>
                <a:cs typeface="Arial" panose="020B0604020202020204" pitchFamily="34" charset="0"/>
              </a:rPr>
              <a:t>New Opportunities</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Science</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Social and Vocational Studies</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Sport and Fitness</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Theatre Arts</a:t>
            </a:r>
          </a:p>
          <a:p>
            <a:pPr>
              <a:defRPr/>
            </a:pPr>
            <a:endParaRPr lang="en-GB" sz="2800" dirty="0"/>
          </a:p>
        </p:txBody>
      </p:sp>
    </p:spTree>
    <p:extLst>
      <p:ext uri="{BB962C8B-B14F-4D97-AF65-F5344CB8AC3E}">
        <p14:creationId xmlns:p14="http://schemas.microsoft.com/office/powerpoint/2010/main" val="1835554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87F90BC-FBA0-1589-3E83-AC9E09A42853}"/>
              </a:ext>
            </a:extLst>
          </p:cNvPr>
          <p:cNvSpPr txBox="1"/>
          <p:nvPr/>
        </p:nvSpPr>
        <p:spPr>
          <a:xfrm>
            <a:off x="407276" y="526349"/>
            <a:ext cx="7843589" cy="1062407"/>
          </a:xfrm>
          <a:prstGeom prst="rect">
            <a:avLst/>
          </a:prstGeom>
          <a:noFill/>
        </p:spPr>
        <p:txBody>
          <a:bodyPr wrap="square" rtlCol="0">
            <a:spAutoFit/>
          </a:bodyPr>
          <a:lstStyle/>
          <a:p>
            <a:pPr>
              <a:lnSpc>
                <a:spcPts val="8400"/>
              </a:lnSpc>
            </a:pPr>
            <a:r>
              <a:rPr lang="en-US" sz="4800" b="1" dirty="0">
                <a:latin typeface="Arial Black" panose="020B0604020202020204" pitchFamily="34" charset="0"/>
                <a:cs typeface="Arial Black" panose="020B0604020202020204" pitchFamily="34" charset="0"/>
              </a:rPr>
              <a:t>More Information</a:t>
            </a:r>
          </a:p>
        </p:txBody>
      </p:sp>
      <p:sp>
        <p:nvSpPr>
          <p:cNvPr id="17" name="Rectangle 16">
            <a:extLst>
              <a:ext uri="{FF2B5EF4-FFF2-40B4-BE49-F238E27FC236}">
                <a16:creationId xmlns:a16="http://schemas.microsoft.com/office/drawing/2014/main" id="{73FA5F83-9EA7-EA75-6EE7-5219543DF7E9}"/>
              </a:ext>
            </a:extLst>
          </p:cNvPr>
          <p:cNvSpPr/>
          <p:nvPr/>
        </p:nvSpPr>
        <p:spPr>
          <a:xfrm>
            <a:off x="0" y="6593305"/>
            <a:ext cx="12192000" cy="296778"/>
          </a:xfrm>
          <a:prstGeom prst="rect">
            <a:avLst/>
          </a:prstGeom>
          <a:solidFill>
            <a:srgbClr val="298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E96EEC7-C876-EF30-9A06-9A4C2463E828}"/>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8094050" y="5578105"/>
            <a:ext cx="4097950" cy="1015200"/>
          </a:xfrm>
          <a:prstGeom prst="rect">
            <a:avLst/>
          </a:prstGeom>
        </p:spPr>
      </p:pic>
      <p:sp>
        <p:nvSpPr>
          <p:cNvPr id="6" name="Rectangle 5">
            <a:extLst>
              <a:ext uri="{FF2B5EF4-FFF2-40B4-BE49-F238E27FC236}">
                <a16:creationId xmlns:a16="http://schemas.microsoft.com/office/drawing/2014/main" id="{A3BFCEEC-F900-19E7-21F2-80B1CB46C7D8}"/>
              </a:ext>
            </a:extLst>
          </p:cNvPr>
          <p:cNvSpPr/>
          <p:nvPr/>
        </p:nvSpPr>
        <p:spPr>
          <a:xfrm>
            <a:off x="11256000" y="0"/>
            <a:ext cx="432000"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67F5C45-5AFD-857F-24B1-38A22447DE4E}"/>
              </a:ext>
            </a:extLst>
          </p:cNvPr>
          <p:cNvSpPr/>
          <p:nvPr/>
        </p:nvSpPr>
        <p:spPr>
          <a:xfrm rot="5400000">
            <a:off x="11256000" y="0"/>
            <a:ext cx="432000"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2366723-D4BB-9581-5329-6ADF08764C6F}"/>
              </a:ext>
            </a:extLst>
          </p:cNvPr>
          <p:cNvSpPr txBox="1"/>
          <p:nvPr/>
        </p:nvSpPr>
        <p:spPr>
          <a:xfrm>
            <a:off x="407276" y="1981410"/>
            <a:ext cx="6898578" cy="3970318"/>
          </a:xfrm>
          <a:prstGeom prst="rect">
            <a:avLst/>
          </a:prstGeom>
          <a:noFill/>
        </p:spPr>
        <p:txBody>
          <a:bodyPr wrap="square" rtlCol="0">
            <a:spAutoFit/>
          </a:bodyPr>
          <a:lstStyle/>
          <a:p>
            <a:pPr>
              <a:defRPr/>
            </a:pPr>
            <a:r>
              <a:rPr lang="en-US" sz="2800" dirty="0"/>
              <a:t>Visit our Open Days – next one in January!</a:t>
            </a:r>
          </a:p>
          <a:p>
            <a:pPr>
              <a:defRPr/>
            </a:pPr>
            <a:endParaRPr lang="en-US" sz="2800" dirty="0"/>
          </a:p>
          <a:p>
            <a:pPr>
              <a:defRPr/>
            </a:pPr>
            <a:r>
              <a:rPr lang="en-US" sz="2800" b="1" dirty="0"/>
              <a:t>Schools Courses </a:t>
            </a:r>
          </a:p>
          <a:p>
            <a:pPr>
              <a:defRPr/>
            </a:pPr>
            <a:r>
              <a:rPr lang="en-US" sz="2800" dirty="0">
                <a:hlinkClick r:id="rId4"/>
              </a:rPr>
              <a:t>www.perth.uhi.ac.uk/schools</a:t>
            </a:r>
            <a:r>
              <a:rPr lang="en-US" sz="2800" dirty="0"/>
              <a:t> or email </a:t>
            </a:r>
            <a:r>
              <a:rPr lang="en-US" sz="2800" dirty="0">
                <a:hlinkClick r:id="rId5"/>
              </a:rPr>
              <a:t>schools.perth@uhi.ac.uk</a:t>
            </a:r>
            <a:r>
              <a:rPr lang="en-US" sz="2800" dirty="0"/>
              <a:t> or speak with your Guidance Teacher or SDS Careers Adviser</a:t>
            </a:r>
          </a:p>
          <a:p>
            <a:pPr>
              <a:defRPr/>
            </a:pPr>
            <a:endParaRPr lang="en-US" sz="2800" dirty="0"/>
          </a:p>
          <a:p>
            <a:pPr>
              <a:defRPr/>
            </a:pPr>
            <a:r>
              <a:rPr lang="en-US" sz="2800" dirty="0"/>
              <a:t>	</a:t>
            </a:r>
            <a:endParaRPr lang="en-GB" sz="2800" dirty="0"/>
          </a:p>
          <a:p>
            <a:pPr>
              <a:defRPr/>
            </a:pPr>
            <a:endParaRPr lang="en-GB" sz="2800" dirty="0"/>
          </a:p>
        </p:txBody>
      </p:sp>
      <p:pic>
        <p:nvPicPr>
          <p:cNvPr id="4" name="Picture 3" descr="A picture containing text, person&#10;&#10;Description automatically generated">
            <a:extLst>
              <a:ext uri="{FF2B5EF4-FFF2-40B4-BE49-F238E27FC236}">
                <a16:creationId xmlns:a16="http://schemas.microsoft.com/office/drawing/2014/main" id="{CA434B87-C30E-1C51-37B1-0CA5E5E90F43}"/>
              </a:ext>
            </a:extLst>
          </p:cNvPr>
          <p:cNvPicPr>
            <a:picLocks noChangeAspect="1"/>
          </p:cNvPicPr>
          <p:nvPr/>
        </p:nvPicPr>
        <p:blipFill rotWithShape="1">
          <a:blip r:embed="rId6"/>
          <a:srcRect r="34543"/>
          <a:stretch/>
        </p:blipFill>
        <p:spPr>
          <a:xfrm>
            <a:off x="7520276" y="-14694"/>
            <a:ext cx="4671724" cy="4746182"/>
          </a:xfrm>
          <a:prstGeom prst="rect">
            <a:avLst/>
          </a:prstGeom>
        </p:spPr>
      </p:pic>
      <p:sp>
        <p:nvSpPr>
          <p:cNvPr id="11" name="Rectangle 10">
            <a:extLst>
              <a:ext uri="{FF2B5EF4-FFF2-40B4-BE49-F238E27FC236}">
                <a16:creationId xmlns:a16="http://schemas.microsoft.com/office/drawing/2014/main" id="{32E8ED3B-4D45-929F-2CBE-5602E9A58A29}"/>
              </a:ext>
            </a:extLst>
          </p:cNvPr>
          <p:cNvSpPr/>
          <p:nvPr/>
        </p:nvSpPr>
        <p:spPr>
          <a:xfrm>
            <a:off x="11262832" y="-14694"/>
            <a:ext cx="432000"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F6B1CBB-6022-7AD4-1B69-AE3ABFA27CE6}"/>
              </a:ext>
            </a:extLst>
          </p:cNvPr>
          <p:cNvSpPr/>
          <p:nvPr/>
        </p:nvSpPr>
        <p:spPr>
          <a:xfrm rot="5400000">
            <a:off x="11276495" y="-28263"/>
            <a:ext cx="432000"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8413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87F90BC-FBA0-1589-3E83-AC9E09A42853}"/>
              </a:ext>
            </a:extLst>
          </p:cNvPr>
          <p:cNvSpPr txBox="1"/>
          <p:nvPr/>
        </p:nvSpPr>
        <p:spPr>
          <a:xfrm>
            <a:off x="385486" y="325284"/>
            <a:ext cx="10803268" cy="1102931"/>
          </a:xfrm>
          <a:prstGeom prst="rect">
            <a:avLst/>
          </a:prstGeom>
          <a:noFill/>
        </p:spPr>
        <p:txBody>
          <a:bodyPr wrap="square" rtlCol="0">
            <a:spAutoFit/>
          </a:bodyPr>
          <a:lstStyle/>
          <a:p>
            <a:pPr>
              <a:lnSpc>
                <a:spcPts val="8400"/>
              </a:lnSpc>
            </a:pPr>
            <a:r>
              <a:rPr lang="en-US" sz="6000" b="1" dirty="0">
                <a:latin typeface="Arial Black" panose="020B0604020202020204" pitchFamily="34" charset="0"/>
                <a:cs typeface="Arial Black" panose="020B0604020202020204" pitchFamily="34" charset="0"/>
              </a:rPr>
              <a:t>Courses </a:t>
            </a:r>
          </a:p>
        </p:txBody>
      </p:sp>
      <p:sp>
        <p:nvSpPr>
          <p:cNvPr id="17" name="Rectangle 16">
            <a:extLst>
              <a:ext uri="{FF2B5EF4-FFF2-40B4-BE49-F238E27FC236}">
                <a16:creationId xmlns:a16="http://schemas.microsoft.com/office/drawing/2014/main" id="{73FA5F83-9EA7-EA75-6EE7-5219543DF7E9}"/>
              </a:ext>
            </a:extLst>
          </p:cNvPr>
          <p:cNvSpPr/>
          <p:nvPr/>
        </p:nvSpPr>
        <p:spPr>
          <a:xfrm>
            <a:off x="0" y="6593305"/>
            <a:ext cx="12192000" cy="296778"/>
          </a:xfrm>
          <a:prstGeom prst="rect">
            <a:avLst/>
          </a:prstGeom>
          <a:solidFill>
            <a:srgbClr val="298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E96EEC7-C876-EF30-9A06-9A4C2463E828}"/>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8094050" y="5578105"/>
            <a:ext cx="4097950" cy="1015200"/>
          </a:xfrm>
          <a:prstGeom prst="rect">
            <a:avLst/>
          </a:prstGeom>
        </p:spPr>
      </p:pic>
      <p:sp>
        <p:nvSpPr>
          <p:cNvPr id="4" name="TextBox 3">
            <a:extLst>
              <a:ext uri="{FF2B5EF4-FFF2-40B4-BE49-F238E27FC236}">
                <a16:creationId xmlns:a16="http://schemas.microsoft.com/office/drawing/2014/main" id="{E436644A-0396-94E8-7F5C-960F84EFDE91}"/>
              </a:ext>
            </a:extLst>
          </p:cNvPr>
          <p:cNvSpPr txBox="1"/>
          <p:nvPr/>
        </p:nvSpPr>
        <p:spPr>
          <a:xfrm>
            <a:off x="659672" y="1538970"/>
            <a:ext cx="5225428" cy="1631216"/>
          </a:xfrm>
          <a:prstGeom prst="rect">
            <a:avLst/>
          </a:prstGeom>
          <a:noFill/>
        </p:spPr>
        <p:txBody>
          <a:bodyPr wrap="square" rtlCol="0">
            <a:spAutoFit/>
          </a:bodyPr>
          <a:lstStyle/>
          <a:p>
            <a:r>
              <a:rPr lang="en-GB" sz="2400" b="1" u="sng" dirty="0">
                <a:effectLst/>
                <a:latin typeface="Arial" panose="020B0604020202020204" pitchFamily="34" charset="0"/>
                <a:cs typeface="Arial" panose="020B0604020202020204" pitchFamily="34" charset="0"/>
              </a:rPr>
              <a:t>SCQF Level 3</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Introduction to Beauty Skills</a:t>
            </a:r>
          </a:p>
          <a:p>
            <a:pPr marL="457200" indent="-457200">
              <a:buFont typeface="Arial" panose="020B0604020202020204" pitchFamily="34" charset="0"/>
              <a:buChar char="•"/>
            </a:pPr>
            <a:r>
              <a:rPr lang="en-GB" sz="2400" dirty="0">
                <a:effectLst/>
                <a:latin typeface="Arial" panose="020B0604020202020204" pitchFamily="34" charset="0"/>
                <a:cs typeface="Arial" panose="020B0604020202020204" pitchFamily="34" charset="0"/>
              </a:rPr>
              <a:t>Introduction to Hairdressing</a:t>
            </a:r>
          </a:p>
          <a:p>
            <a:pPr marL="457200" indent="-457200">
              <a:spcAft>
                <a:spcPts val="1200"/>
              </a:spcAft>
              <a:buFont typeface="Arial" panose="020B0604020202020204" pitchFamily="34" charset="0"/>
              <a:buChar char="•"/>
            </a:pPr>
            <a:endParaRPr lang="en-GB" sz="2800" dirty="0">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F794A6C-797A-BCD0-9A65-33118138DC97}"/>
              </a:ext>
            </a:extLst>
          </p:cNvPr>
          <p:cNvSpPr txBox="1"/>
          <p:nvPr/>
        </p:nvSpPr>
        <p:spPr>
          <a:xfrm>
            <a:off x="659672" y="3006715"/>
            <a:ext cx="6303728" cy="1261884"/>
          </a:xfrm>
          <a:prstGeom prst="rect">
            <a:avLst/>
          </a:prstGeom>
          <a:noFill/>
        </p:spPr>
        <p:txBody>
          <a:bodyPr wrap="square" rtlCol="0">
            <a:spAutoFit/>
          </a:bodyPr>
          <a:lstStyle/>
          <a:p>
            <a:pPr>
              <a:defRPr/>
            </a:pPr>
            <a:r>
              <a:rPr lang="en-US" sz="2400" b="1" u="sng" dirty="0"/>
              <a:t>SCQF Level 4/5 </a:t>
            </a:r>
            <a:endParaRPr lang="en-GB" sz="2400" b="1" u="sng" dirty="0"/>
          </a:p>
          <a:p>
            <a:pPr marL="457200" indent="-457200">
              <a:buFont typeface="Arial" panose="020B0604020202020204" pitchFamily="34" charset="0"/>
              <a:buChar char="•"/>
              <a:defRPr/>
            </a:pPr>
            <a:r>
              <a:rPr lang="en-GB" sz="2400" dirty="0"/>
              <a:t>ESOL Pathways to FE</a:t>
            </a:r>
          </a:p>
          <a:p>
            <a:pPr>
              <a:defRPr/>
            </a:pPr>
            <a:endParaRPr lang="en-GB" sz="2800" dirty="0"/>
          </a:p>
        </p:txBody>
      </p:sp>
      <p:sp>
        <p:nvSpPr>
          <p:cNvPr id="2" name="TextBox 1">
            <a:extLst>
              <a:ext uri="{FF2B5EF4-FFF2-40B4-BE49-F238E27FC236}">
                <a16:creationId xmlns:a16="http://schemas.microsoft.com/office/drawing/2014/main" id="{29493965-CCC1-91E9-7E50-088B9BC555B6}"/>
              </a:ext>
            </a:extLst>
          </p:cNvPr>
          <p:cNvSpPr txBox="1"/>
          <p:nvPr/>
        </p:nvSpPr>
        <p:spPr>
          <a:xfrm>
            <a:off x="314795" y="6010570"/>
            <a:ext cx="6548582"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Subject to change. Please check our website.</a:t>
            </a:r>
            <a:endParaRPr lang="en-GB" sz="1600" dirty="0"/>
          </a:p>
        </p:txBody>
      </p:sp>
      <p:sp>
        <p:nvSpPr>
          <p:cNvPr id="5" name="TextBox 4">
            <a:extLst>
              <a:ext uri="{FF2B5EF4-FFF2-40B4-BE49-F238E27FC236}">
                <a16:creationId xmlns:a16="http://schemas.microsoft.com/office/drawing/2014/main" id="{1F725DBA-903C-F4D2-5ACF-C679ED959ABD}"/>
              </a:ext>
            </a:extLst>
          </p:cNvPr>
          <p:cNvSpPr txBox="1"/>
          <p:nvPr/>
        </p:nvSpPr>
        <p:spPr>
          <a:xfrm>
            <a:off x="6306902" y="1434120"/>
            <a:ext cx="4881853" cy="3847207"/>
          </a:xfrm>
          <a:prstGeom prst="rect">
            <a:avLst/>
          </a:prstGeom>
          <a:noFill/>
        </p:spPr>
        <p:txBody>
          <a:bodyPr wrap="square" rtlCol="0">
            <a:spAutoFit/>
          </a:bodyPr>
          <a:lstStyle/>
          <a:p>
            <a:r>
              <a:rPr lang="en-GB" sz="2400" b="1" u="sng" dirty="0">
                <a:latin typeface="Arial" panose="020B0604020202020204" pitchFamily="34" charset="0"/>
                <a:cs typeface="Arial" panose="020B0604020202020204" pitchFamily="34" charset="0"/>
              </a:rPr>
              <a:t>SCQF Level 4</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Passport to Childcare</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NPA Beauty Skills</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SFW Hairdressing National 4</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NPA Bakery</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Motor Vehicle Technology Workshop Skills </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Construction Crafts Multi Skills</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SFW Engineering Skills </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NPA Science and Health</a:t>
            </a:r>
          </a:p>
        </p:txBody>
      </p:sp>
    </p:spTree>
    <p:extLst>
      <p:ext uri="{BB962C8B-B14F-4D97-AF65-F5344CB8AC3E}">
        <p14:creationId xmlns:p14="http://schemas.microsoft.com/office/powerpoint/2010/main" val="4117928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6" name="Picture 25" descr="A picture containing text, book, shelf, indoor&#10;&#10;Description automatically generated">
            <a:extLst>
              <a:ext uri="{FF2B5EF4-FFF2-40B4-BE49-F238E27FC236}">
                <a16:creationId xmlns:a16="http://schemas.microsoft.com/office/drawing/2014/main" id="{03E53E8B-4A35-6B7C-FD3A-625771D5138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739" y="0"/>
            <a:ext cx="12188596" cy="6857999"/>
          </a:xfrm>
          <a:prstGeom prst="rect">
            <a:avLst/>
          </a:prstGeom>
        </p:spPr>
      </p:pic>
      <p:sp>
        <p:nvSpPr>
          <p:cNvPr id="27" name="Rectangle 26">
            <a:extLst>
              <a:ext uri="{FF2B5EF4-FFF2-40B4-BE49-F238E27FC236}">
                <a16:creationId xmlns:a16="http://schemas.microsoft.com/office/drawing/2014/main" id="{7EDE8495-AEA5-D580-2D92-DC82063A4AA8}"/>
              </a:ext>
            </a:extLst>
          </p:cNvPr>
          <p:cNvSpPr/>
          <p:nvPr/>
        </p:nvSpPr>
        <p:spPr>
          <a:xfrm>
            <a:off x="-31739" y="0"/>
            <a:ext cx="12215643" cy="6858001"/>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pic>
        <p:nvPicPr>
          <p:cNvPr id="9" name="Picture 8" descr="A picture containing text, clipart&#10;&#10;Description automatically generated">
            <a:extLst>
              <a:ext uri="{FF2B5EF4-FFF2-40B4-BE49-F238E27FC236}">
                <a16:creationId xmlns:a16="http://schemas.microsoft.com/office/drawing/2014/main" id="{C3D5B5D2-68A1-6FEB-4B42-DD78A376B6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33147" y="5629614"/>
            <a:ext cx="4104290" cy="1016771"/>
          </a:xfrm>
          <a:prstGeom prst="rect">
            <a:avLst/>
          </a:prstGeom>
        </p:spPr>
      </p:pic>
      <p:sp>
        <p:nvSpPr>
          <p:cNvPr id="14" name="Rectangle 13">
            <a:extLst>
              <a:ext uri="{FF2B5EF4-FFF2-40B4-BE49-F238E27FC236}">
                <a16:creationId xmlns:a16="http://schemas.microsoft.com/office/drawing/2014/main" id="{C6024418-E5B9-D8F7-13F7-9B12AD91FB35}"/>
              </a:ext>
            </a:extLst>
          </p:cNvPr>
          <p:cNvSpPr/>
          <p:nvPr/>
        </p:nvSpPr>
        <p:spPr>
          <a:xfrm>
            <a:off x="720000" y="4698000"/>
            <a:ext cx="720000" cy="21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18C42B-8ABB-ED2D-1D8E-57070A49DB18}"/>
              </a:ext>
            </a:extLst>
          </p:cNvPr>
          <p:cNvSpPr/>
          <p:nvPr/>
        </p:nvSpPr>
        <p:spPr>
          <a:xfrm rot="5400000">
            <a:off x="720000" y="4698000"/>
            <a:ext cx="720000" cy="21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C09A983-3935-B7AC-D1B2-A2808C59124B}"/>
              </a:ext>
            </a:extLst>
          </p:cNvPr>
          <p:cNvSpPr/>
          <p:nvPr/>
        </p:nvSpPr>
        <p:spPr>
          <a:xfrm>
            <a:off x="2160000" y="3258000"/>
            <a:ext cx="720000" cy="21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49358C1-7E15-444D-9982-12A82C714CD2}"/>
              </a:ext>
            </a:extLst>
          </p:cNvPr>
          <p:cNvSpPr/>
          <p:nvPr/>
        </p:nvSpPr>
        <p:spPr>
          <a:xfrm rot="5400000">
            <a:off x="2160000" y="3258000"/>
            <a:ext cx="720000" cy="21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8A97D22-53C0-CEED-BFB8-509269F1DC6D}"/>
              </a:ext>
            </a:extLst>
          </p:cNvPr>
          <p:cNvSpPr/>
          <p:nvPr/>
        </p:nvSpPr>
        <p:spPr>
          <a:xfrm>
            <a:off x="0" y="2537999"/>
            <a:ext cx="720000" cy="21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30D05-410E-7064-DFE1-B0A1FB999DDE}"/>
              </a:ext>
            </a:extLst>
          </p:cNvPr>
          <p:cNvSpPr/>
          <p:nvPr/>
        </p:nvSpPr>
        <p:spPr>
          <a:xfrm rot="5400000">
            <a:off x="360000" y="2897999"/>
            <a:ext cx="720000"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8A3BEE9-1E4B-6FB5-8EEA-D3D73076B2FD}"/>
              </a:ext>
            </a:extLst>
          </p:cNvPr>
          <p:cNvSpPr/>
          <p:nvPr/>
        </p:nvSpPr>
        <p:spPr>
          <a:xfrm>
            <a:off x="3600000" y="4697999"/>
            <a:ext cx="720000" cy="21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FE94A26-9692-CD8F-0360-3D46859330C6}"/>
              </a:ext>
            </a:extLst>
          </p:cNvPr>
          <p:cNvSpPr/>
          <p:nvPr/>
        </p:nvSpPr>
        <p:spPr>
          <a:xfrm rot="5400000">
            <a:off x="3600000" y="4697999"/>
            <a:ext cx="720000" cy="21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0219EACB-A1C9-7CBE-FB79-C9F2AECDD11D}"/>
              </a:ext>
            </a:extLst>
          </p:cNvPr>
          <p:cNvSpPr txBox="1"/>
          <p:nvPr/>
        </p:nvSpPr>
        <p:spPr>
          <a:xfrm>
            <a:off x="4678298" y="1084909"/>
            <a:ext cx="7120260" cy="3499676"/>
          </a:xfrm>
          <a:prstGeom prst="rect">
            <a:avLst/>
          </a:prstGeom>
          <a:noFill/>
        </p:spPr>
        <p:txBody>
          <a:bodyPr wrap="square" rtlCol="0">
            <a:spAutoFit/>
          </a:bodyPr>
          <a:lstStyle/>
          <a:p>
            <a:pPr algn="r">
              <a:lnSpc>
                <a:spcPts val="13000"/>
              </a:lnSpc>
            </a:pPr>
            <a:r>
              <a:rPr lang="en-US" sz="14500" b="1" dirty="0">
                <a:solidFill>
                  <a:schemeClr val="bg1"/>
                </a:solidFill>
                <a:latin typeface="Arial Black" panose="020B0604020202020204" pitchFamily="34" charset="0"/>
                <a:cs typeface="Arial Black" panose="020B0604020202020204" pitchFamily="34" charset="0"/>
              </a:rPr>
              <a:t>Thank You</a:t>
            </a:r>
          </a:p>
        </p:txBody>
      </p:sp>
    </p:spTree>
    <p:extLst>
      <p:ext uri="{BB962C8B-B14F-4D97-AF65-F5344CB8AC3E}">
        <p14:creationId xmlns:p14="http://schemas.microsoft.com/office/powerpoint/2010/main" val="2641063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87F90BC-FBA0-1589-3E83-AC9E09A42853}"/>
              </a:ext>
            </a:extLst>
          </p:cNvPr>
          <p:cNvSpPr txBox="1"/>
          <p:nvPr/>
        </p:nvSpPr>
        <p:spPr>
          <a:xfrm>
            <a:off x="485846" y="120502"/>
            <a:ext cx="10803268" cy="1102931"/>
          </a:xfrm>
          <a:prstGeom prst="rect">
            <a:avLst/>
          </a:prstGeom>
          <a:noFill/>
        </p:spPr>
        <p:txBody>
          <a:bodyPr wrap="square" rtlCol="0">
            <a:spAutoFit/>
          </a:bodyPr>
          <a:lstStyle/>
          <a:p>
            <a:pPr>
              <a:lnSpc>
                <a:spcPts val="8400"/>
              </a:lnSpc>
            </a:pPr>
            <a:r>
              <a:rPr lang="en-US" sz="6000" b="1" dirty="0">
                <a:latin typeface="Arial Black" panose="020B0604020202020204" pitchFamily="34" charset="0"/>
                <a:cs typeface="Arial Black" panose="020B0604020202020204" pitchFamily="34" charset="0"/>
              </a:rPr>
              <a:t>Courses </a:t>
            </a:r>
          </a:p>
        </p:txBody>
      </p:sp>
      <p:sp>
        <p:nvSpPr>
          <p:cNvPr id="17" name="Rectangle 16">
            <a:extLst>
              <a:ext uri="{FF2B5EF4-FFF2-40B4-BE49-F238E27FC236}">
                <a16:creationId xmlns:a16="http://schemas.microsoft.com/office/drawing/2014/main" id="{73FA5F83-9EA7-EA75-6EE7-5219543DF7E9}"/>
              </a:ext>
            </a:extLst>
          </p:cNvPr>
          <p:cNvSpPr/>
          <p:nvPr/>
        </p:nvSpPr>
        <p:spPr>
          <a:xfrm>
            <a:off x="0" y="6593305"/>
            <a:ext cx="12192000" cy="296778"/>
          </a:xfrm>
          <a:prstGeom prst="rect">
            <a:avLst/>
          </a:prstGeom>
          <a:solidFill>
            <a:srgbClr val="298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E96EEC7-C876-EF30-9A06-9A4C2463E828}"/>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8094050" y="5578105"/>
            <a:ext cx="4097950" cy="1015200"/>
          </a:xfrm>
          <a:prstGeom prst="rect">
            <a:avLst/>
          </a:prstGeom>
        </p:spPr>
      </p:pic>
      <p:sp>
        <p:nvSpPr>
          <p:cNvPr id="7" name="TextBox 6">
            <a:extLst>
              <a:ext uri="{FF2B5EF4-FFF2-40B4-BE49-F238E27FC236}">
                <a16:creationId xmlns:a16="http://schemas.microsoft.com/office/drawing/2014/main" id="{AF794A6C-797A-BCD0-9A65-33118138DC97}"/>
              </a:ext>
            </a:extLst>
          </p:cNvPr>
          <p:cNvSpPr txBox="1"/>
          <p:nvPr/>
        </p:nvSpPr>
        <p:spPr>
          <a:xfrm>
            <a:off x="7081024" y="1467614"/>
            <a:ext cx="6303728" cy="1200329"/>
          </a:xfrm>
          <a:prstGeom prst="rect">
            <a:avLst/>
          </a:prstGeom>
          <a:noFill/>
        </p:spPr>
        <p:txBody>
          <a:bodyPr wrap="square" rtlCol="0">
            <a:spAutoFit/>
          </a:bodyPr>
          <a:lstStyle/>
          <a:p>
            <a:pPr>
              <a:defRPr/>
            </a:pPr>
            <a:r>
              <a:rPr lang="en-US" sz="2400" b="1" u="sng" dirty="0">
                <a:latin typeface="Arial" panose="020B0604020202020204" pitchFamily="34" charset="0"/>
                <a:cs typeface="Arial" panose="020B0604020202020204" pitchFamily="34" charset="0"/>
              </a:rPr>
              <a:t>SCQF Level 4/6 </a:t>
            </a:r>
            <a:endParaRPr lang="en-GB" sz="2400" b="1" u="sng"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GB" sz="2400" dirty="0">
                <a:latin typeface="Arial" panose="020B0604020202020204" pitchFamily="34" charset="0"/>
                <a:cs typeface="Arial" panose="020B0604020202020204" pitchFamily="34" charset="0"/>
              </a:rPr>
              <a:t>Cyber Security Fundamentals </a:t>
            </a:r>
          </a:p>
          <a:p>
            <a:pPr>
              <a:defRPr/>
            </a:pPr>
            <a:r>
              <a:rPr lang="en-GB" sz="2400" dirty="0">
                <a:latin typeface="Arial" panose="020B0604020202020204" pitchFamily="34" charset="0"/>
                <a:cs typeface="Arial" panose="020B0604020202020204" pitchFamily="34" charset="0"/>
              </a:rPr>
              <a:t>        and Network Literacy</a:t>
            </a:r>
          </a:p>
        </p:txBody>
      </p:sp>
      <p:sp>
        <p:nvSpPr>
          <p:cNvPr id="2" name="TextBox 1">
            <a:extLst>
              <a:ext uri="{FF2B5EF4-FFF2-40B4-BE49-F238E27FC236}">
                <a16:creationId xmlns:a16="http://schemas.microsoft.com/office/drawing/2014/main" id="{29493965-CCC1-91E9-7E50-088B9BC555B6}"/>
              </a:ext>
            </a:extLst>
          </p:cNvPr>
          <p:cNvSpPr txBox="1"/>
          <p:nvPr/>
        </p:nvSpPr>
        <p:spPr>
          <a:xfrm>
            <a:off x="314795" y="6010570"/>
            <a:ext cx="6548582"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Subject to change. Please check our website.</a:t>
            </a:r>
            <a:endParaRPr lang="en-GB" sz="1600" dirty="0"/>
          </a:p>
        </p:txBody>
      </p:sp>
      <p:sp>
        <p:nvSpPr>
          <p:cNvPr id="5" name="TextBox 4">
            <a:extLst>
              <a:ext uri="{FF2B5EF4-FFF2-40B4-BE49-F238E27FC236}">
                <a16:creationId xmlns:a16="http://schemas.microsoft.com/office/drawing/2014/main" id="{1F725DBA-903C-F4D2-5ACF-C679ED959ABD}"/>
              </a:ext>
            </a:extLst>
          </p:cNvPr>
          <p:cNvSpPr txBox="1"/>
          <p:nvPr/>
        </p:nvSpPr>
        <p:spPr>
          <a:xfrm>
            <a:off x="660303" y="1300569"/>
            <a:ext cx="6420721" cy="3847207"/>
          </a:xfrm>
          <a:prstGeom prst="rect">
            <a:avLst/>
          </a:prstGeom>
          <a:noFill/>
        </p:spPr>
        <p:txBody>
          <a:bodyPr wrap="square" rtlCol="0">
            <a:spAutoFit/>
          </a:bodyPr>
          <a:lstStyle/>
          <a:p>
            <a:r>
              <a:rPr lang="en-GB" sz="2800" b="1" u="sng" dirty="0">
                <a:latin typeface="Arial" panose="020B0604020202020204" pitchFamily="34" charset="0"/>
                <a:cs typeface="Arial" panose="020B0604020202020204" pitchFamily="34" charset="0"/>
              </a:rPr>
              <a:t>SCQF Level 5</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SFW Hairdressing National 5</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SFW Health Sector National 5</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NPA Criminology</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National 5 Psychology</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NPA Computer Games Development</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Professional Cookery Come Dine with Me</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NPA Sport and Fitness: Outdoor Sport </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SFW Sport and Recreation</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NPA Engineering</a:t>
            </a:r>
          </a:p>
        </p:txBody>
      </p:sp>
    </p:spTree>
    <p:extLst>
      <p:ext uri="{BB962C8B-B14F-4D97-AF65-F5344CB8AC3E}">
        <p14:creationId xmlns:p14="http://schemas.microsoft.com/office/powerpoint/2010/main" val="3974399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87F90BC-FBA0-1589-3E83-AC9E09A42853}"/>
              </a:ext>
            </a:extLst>
          </p:cNvPr>
          <p:cNvSpPr txBox="1"/>
          <p:nvPr/>
        </p:nvSpPr>
        <p:spPr>
          <a:xfrm>
            <a:off x="485846" y="120502"/>
            <a:ext cx="10803268" cy="1102931"/>
          </a:xfrm>
          <a:prstGeom prst="rect">
            <a:avLst/>
          </a:prstGeom>
          <a:noFill/>
        </p:spPr>
        <p:txBody>
          <a:bodyPr wrap="square" rtlCol="0">
            <a:spAutoFit/>
          </a:bodyPr>
          <a:lstStyle/>
          <a:p>
            <a:pPr>
              <a:lnSpc>
                <a:spcPts val="8400"/>
              </a:lnSpc>
            </a:pPr>
            <a:r>
              <a:rPr lang="en-US" sz="6000" b="1" dirty="0">
                <a:latin typeface="Arial Black" panose="020B0604020202020204" pitchFamily="34" charset="0"/>
                <a:cs typeface="Arial Black" panose="020B0604020202020204" pitchFamily="34" charset="0"/>
              </a:rPr>
              <a:t>Courses </a:t>
            </a:r>
          </a:p>
        </p:txBody>
      </p:sp>
      <p:sp>
        <p:nvSpPr>
          <p:cNvPr id="17" name="Rectangle 16">
            <a:extLst>
              <a:ext uri="{FF2B5EF4-FFF2-40B4-BE49-F238E27FC236}">
                <a16:creationId xmlns:a16="http://schemas.microsoft.com/office/drawing/2014/main" id="{73FA5F83-9EA7-EA75-6EE7-5219543DF7E9}"/>
              </a:ext>
            </a:extLst>
          </p:cNvPr>
          <p:cNvSpPr/>
          <p:nvPr/>
        </p:nvSpPr>
        <p:spPr>
          <a:xfrm>
            <a:off x="0" y="6593305"/>
            <a:ext cx="12192000" cy="296778"/>
          </a:xfrm>
          <a:prstGeom prst="rect">
            <a:avLst/>
          </a:prstGeom>
          <a:solidFill>
            <a:srgbClr val="298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E96EEC7-C876-EF30-9A06-9A4C2463E828}"/>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8094050" y="5578105"/>
            <a:ext cx="4097950" cy="1015200"/>
          </a:xfrm>
          <a:prstGeom prst="rect">
            <a:avLst/>
          </a:prstGeom>
        </p:spPr>
      </p:pic>
      <p:sp>
        <p:nvSpPr>
          <p:cNvPr id="4" name="TextBox 3">
            <a:extLst>
              <a:ext uri="{FF2B5EF4-FFF2-40B4-BE49-F238E27FC236}">
                <a16:creationId xmlns:a16="http://schemas.microsoft.com/office/drawing/2014/main" id="{E436644A-0396-94E8-7F5C-960F84EFDE91}"/>
              </a:ext>
            </a:extLst>
          </p:cNvPr>
          <p:cNvSpPr txBox="1"/>
          <p:nvPr/>
        </p:nvSpPr>
        <p:spPr>
          <a:xfrm>
            <a:off x="908824" y="1223433"/>
            <a:ext cx="7744266" cy="4154984"/>
          </a:xfrm>
          <a:prstGeom prst="rect">
            <a:avLst/>
          </a:prstGeom>
          <a:noFill/>
        </p:spPr>
        <p:txBody>
          <a:bodyPr wrap="square" rtlCol="0">
            <a:spAutoFit/>
          </a:bodyPr>
          <a:lstStyle/>
          <a:p>
            <a:r>
              <a:rPr lang="en-GB" sz="2400" b="1" u="sng" dirty="0">
                <a:effectLst/>
                <a:latin typeface="Arial" panose="020B0604020202020204" pitchFamily="34" charset="0"/>
                <a:cs typeface="Arial" panose="020B0604020202020204" pitchFamily="34" charset="0"/>
              </a:rPr>
              <a:t>SCQF Level 6</a:t>
            </a:r>
          </a:p>
          <a:p>
            <a:pPr marL="457200" indent="-457200">
              <a:buFont typeface="Arial" panose="020B0604020202020204" pitchFamily="34" charset="0"/>
              <a:buChar char="•"/>
            </a:pPr>
            <a:r>
              <a:rPr lang="en-GB" sz="2400" dirty="0">
                <a:effectLst/>
                <a:latin typeface="Arial" panose="020B0604020202020204" pitchFamily="34" charset="0"/>
                <a:cs typeface="Arial" panose="020B0604020202020204" pitchFamily="34" charset="0"/>
              </a:rPr>
              <a:t>Higher Childcare and Development</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SFW Higher Beauty </a:t>
            </a:r>
          </a:p>
          <a:p>
            <a:pPr marL="457200" indent="-457200">
              <a:buFont typeface="Arial" panose="020B0604020202020204" pitchFamily="34" charset="0"/>
              <a:buChar char="•"/>
            </a:pPr>
            <a:r>
              <a:rPr lang="en-GB" sz="2400" dirty="0">
                <a:effectLst/>
                <a:latin typeface="Arial" panose="020B0604020202020204" pitchFamily="34" charset="0"/>
                <a:cs typeface="Arial" panose="020B0604020202020204" pitchFamily="34" charset="0"/>
              </a:rPr>
              <a:t>Higher Psychology</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NPA Criminology </a:t>
            </a:r>
          </a:p>
          <a:p>
            <a:pPr marL="457200" indent="-457200">
              <a:buFont typeface="Arial" panose="020B0604020202020204" pitchFamily="34" charset="0"/>
              <a:buChar char="•"/>
            </a:pPr>
            <a:r>
              <a:rPr lang="en-GB" sz="2400" dirty="0">
                <a:effectLst/>
                <a:latin typeface="Arial" panose="020B0604020202020204" pitchFamily="34" charset="0"/>
                <a:cs typeface="Arial" panose="020B0604020202020204" pitchFamily="34" charset="0"/>
              </a:rPr>
              <a:t>NPA Computer Games Development</a:t>
            </a:r>
            <a:endParaRPr lang="en-GB"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400" dirty="0">
                <a:effectLst/>
                <a:latin typeface="Arial" panose="020B0604020202020204" pitchFamily="34" charset="0"/>
                <a:cs typeface="Arial" panose="020B0604020202020204" pitchFamily="34" charset="0"/>
              </a:rPr>
              <a:t>NPA Hospitality Operations</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NQ Activity Tourism</a:t>
            </a:r>
          </a:p>
          <a:p>
            <a:pPr marL="457200" indent="-457200">
              <a:buFont typeface="Arial" panose="020B0604020202020204" pitchFamily="34" charset="0"/>
              <a:buChar char="•"/>
            </a:pPr>
            <a:r>
              <a:rPr lang="en-GB" sz="2400" dirty="0">
                <a:effectLst/>
                <a:latin typeface="Arial" panose="020B0604020202020204" pitchFamily="34" charset="0"/>
                <a:cs typeface="Arial" panose="020B0604020202020204" pitchFamily="34" charset="0"/>
              </a:rPr>
              <a:t>NPA Music Business</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Higher Music Technology </a:t>
            </a:r>
          </a:p>
          <a:p>
            <a:pPr marL="457200" indent="-457200">
              <a:buFont typeface="Arial" panose="020B0604020202020204" pitchFamily="34" charset="0"/>
              <a:buChar char="•"/>
            </a:pPr>
            <a:r>
              <a:rPr lang="en-GB" sz="2400" dirty="0">
                <a:effectLst/>
                <a:latin typeface="Arial" panose="020B0604020202020204" pitchFamily="34" charset="0"/>
                <a:cs typeface="Arial" panose="020B0604020202020204" pitchFamily="34" charset="0"/>
              </a:rPr>
              <a:t>Foundation Apprenticeships</a:t>
            </a:r>
          </a:p>
        </p:txBody>
      </p:sp>
      <p:sp>
        <p:nvSpPr>
          <p:cNvPr id="2" name="TextBox 1">
            <a:extLst>
              <a:ext uri="{FF2B5EF4-FFF2-40B4-BE49-F238E27FC236}">
                <a16:creationId xmlns:a16="http://schemas.microsoft.com/office/drawing/2014/main" id="{29493965-CCC1-91E9-7E50-088B9BC555B6}"/>
              </a:ext>
            </a:extLst>
          </p:cNvPr>
          <p:cNvSpPr txBox="1"/>
          <p:nvPr/>
        </p:nvSpPr>
        <p:spPr>
          <a:xfrm>
            <a:off x="314795" y="6010570"/>
            <a:ext cx="6548582"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Subject to change. Please check our website.</a:t>
            </a:r>
            <a:endParaRPr lang="en-GB" sz="1600" dirty="0"/>
          </a:p>
        </p:txBody>
      </p:sp>
      <p:sp>
        <p:nvSpPr>
          <p:cNvPr id="8" name="TextBox 7">
            <a:extLst>
              <a:ext uri="{FF2B5EF4-FFF2-40B4-BE49-F238E27FC236}">
                <a16:creationId xmlns:a16="http://schemas.microsoft.com/office/drawing/2014/main" id="{02E289B2-8E27-6766-5DFE-1A480A5019D8}"/>
              </a:ext>
            </a:extLst>
          </p:cNvPr>
          <p:cNvSpPr txBox="1"/>
          <p:nvPr/>
        </p:nvSpPr>
        <p:spPr>
          <a:xfrm>
            <a:off x="6863377" y="1356868"/>
            <a:ext cx="4862720" cy="1938992"/>
          </a:xfrm>
          <a:prstGeom prst="rect">
            <a:avLst/>
          </a:prstGeom>
          <a:noFill/>
        </p:spPr>
        <p:txBody>
          <a:bodyPr wrap="square" rtlCol="0">
            <a:spAutoFit/>
          </a:bodyPr>
          <a:lstStyle/>
          <a:p>
            <a:r>
              <a:rPr lang="en-GB" sz="2400" b="1" u="sng" dirty="0">
                <a:latin typeface="Arial" panose="020B0604020202020204" pitchFamily="34" charset="0"/>
                <a:cs typeface="Arial" panose="020B0604020202020204" pitchFamily="34" charset="0"/>
              </a:rPr>
              <a:t>SCQF Level 7</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IT in Business: Word Processing and Presentations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PDA Modern Biological Technologies </a:t>
            </a:r>
          </a:p>
        </p:txBody>
      </p:sp>
    </p:spTree>
    <p:extLst>
      <p:ext uri="{BB962C8B-B14F-4D97-AF65-F5344CB8AC3E}">
        <p14:creationId xmlns:p14="http://schemas.microsoft.com/office/powerpoint/2010/main" val="25085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BDECD9-EAFB-A06D-B897-7ABBDCB791D7}"/>
              </a:ext>
            </a:extLst>
          </p:cNvPr>
          <p:cNvPicPr>
            <a:picLocks noChangeAspect="1"/>
          </p:cNvPicPr>
          <p:nvPr/>
        </p:nvPicPr>
        <p:blipFill>
          <a:blip r:embed="rId3"/>
          <a:stretch>
            <a:fillRect/>
          </a:stretch>
        </p:blipFill>
        <p:spPr>
          <a:xfrm>
            <a:off x="7041540" y="-14694"/>
            <a:ext cx="5165541" cy="3443694"/>
          </a:xfrm>
          <a:prstGeom prst="rect">
            <a:avLst/>
          </a:prstGeom>
        </p:spPr>
      </p:pic>
      <p:sp>
        <p:nvSpPr>
          <p:cNvPr id="10" name="TextBox 9">
            <a:extLst>
              <a:ext uri="{FF2B5EF4-FFF2-40B4-BE49-F238E27FC236}">
                <a16:creationId xmlns:a16="http://schemas.microsoft.com/office/drawing/2014/main" id="{D87F90BC-FBA0-1589-3E83-AC9E09A42853}"/>
              </a:ext>
            </a:extLst>
          </p:cNvPr>
          <p:cNvSpPr txBox="1"/>
          <p:nvPr/>
        </p:nvSpPr>
        <p:spPr>
          <a:xfrm>
            <a:off x="407276" y="526349"/>
            <a:ext cx="4662029" cy="1062407"/>
          </a:xfrm>
          <a:prstGeom prst="rect">
            <a:avLst/>
          </a:prstGeom>
          <a:noFill/>
        </p:spPr>
        <p:txBody>
          <a:bodyPr wrap="square" rtlCol="0">
            <a:spAutoFit/>
          </a:bodyPr>
          <a:lstStyle/>
          <a:p>
            <a:pPr>
              <a:lnSpc>
                <a:spcPts val="8400"/>
              </a:lnSpc>
            </a:pPr>
            <a:r>
              <a:rPr lang="en-US" sz="4800" b="1" dirty="0">
                <a:latin typeface="Arial Black" panose="020B0604020202020204" pitchFamily="34" charset="0"/>
                <a:cs typeface="Arial Black" panose="020B0604020202020204" pitchFamily="34" charset="0"/>
              </a:rPr>
              <a:t>Study modes</a:t>
            </a:r>
          </a:p>
        </p:txBody>
      </p:sp>
      <p:sp>
        <p:nvSpPr>
          <p:cNvPr id="17" name="Rectangle 16">
            <a:extLst>
              <a:ext uri="{FF2B5EF4-FFF2-40B4-BE49-F238E27FC236}">
                <a16:creationId xmlns:a16="http://schemas.microsoft.com/office/drawing/2014/main" id="{73FA5F83-9EA7-EA75-6EE7-5219543DF7E9}"/>
              </a:ext>
            </a:extLst>
          </p:cNvPr>
          <p:cNvSpPr/>
          <p:nvPr/>
        </p:nvSpPr>
        <p:spPr>
          <a:xfrm>
            <a:off x="0" y="6593305"/>
            <a:ext cx="12192000" cy="296778"/>
          </a:xfrm>
          <a:prstGeom prst="rect">
            <a:avLst/>
          </a:prstGeom>
          <a:solidFill>
            <a:srgbClr val="298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E96EEC7-C876-EF30-9A06-9A4C2463E828}"/>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8094050" y="5578105"/>
            <a:ext cx="4097950" cy="1015200"/>
          </a:xfrm>
          <a:prstGeom prst="rect">
            <a:avLst/>
          </a:prstGeom>
        </p:spPr>
      </p:pic>
      <p:sp>
        <p:nvSpPr>
          <p:cNvPr id="6" name="Rectangle 5">
            <a:extLst>
              <a:ext uri="{FF2B5EF4-FFF2-40B4-BE49-F238E27FC236}">
                <a16:creationId xmlns:a16="http://schemas.microsoft.com/office/drawing/2014/main" id="{A3BFCEEC-F900-19E7-21F2-80B1CB46C7D8}"/>
              </a:ext>
            </a:extLst>
          </p:cNvPr>
          <p:cNvSpPr/>
          <p:nvPr/>
        </p:nvSpPr>
        <p:spPr>
          <a:xfrm>
            <a:off x="11256000" y="0"/>
            <a:ext cx="432000"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67F5C45-5AFD-857F-24B1-38A22447DE4E}"/>
              </a:ext>
            </a:extLst>
          </p:cNvPr>
          <p:cNvSpPr/>
          <p:nvPr/>
        </p:nvSpPr>
        <p:spPr>
          <a:xfrm rot="5400000">
            <a:off x="11256000" y="0"/>
            <a:ext cx="432000"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2366723-D4BB-9581-5329-6ADF08764C6F}"/>
              </a:ext>
            </a:extLst>
          </p:cNvPr>
          <p:cNvSpPr txBox="1"/>
          <p:nvPr/>
        </p:nvSpPr>
        <p:spPr>
          <a:xfrm>
            <a:off x="693069" y="1844261"/>
            <a:ext cx="4376236" cy="2246769"/>
          </a:xfrm>
          <a:prstGeom prst="rect">
            <a:avLst/>
          </a:prstGeom>
          <a:noFill/>
        </p:spPr>
        <p:txBody>
          <a:bodyPr wrap="square" rtlCol="0">
            <a:spAutoFit/>
          </a:bodyPr>
          <a:lstStyle/>
          <a:p>
            <a:pPr marL="285750" indent="-285750">
              <a:buFont typeface="Wingdings" panose="05000000000000000000" pitchFamily="2" charset="2"/>
              <a:buChar char="§"/>
              <a:defRPr/>
            </a:pPr>
            <a:r>
              <a:rPr lang="en-US" sz="2800" dirty="0"/>
              <a:t>Online</a:t>
            </a:r>
          </a:p>
          <a:p>
            <a:pPr marL="285750" indent="-285750">
              <a:buFont typeface="Wingdings" panose="05000000000000000000" pitchFamily="2" charset="2"/>
              <a:buChar char="§"/>
              <a:defRPr/>
            </a:pPr>
            <a:r>
              <a:rPr lang="en-US" sz="2800" dirty="0"/>
              <a:t>Face to Face at UHI Perth </a:t>
            </a:r>
          </a:p>
          <a:p>
            <a:pPr marL="285750" indent="-285750">
              <a:buFont typeface="Wingdings" panose="05000000000000000000" pitchFamily="2" charset="2"/>
              <a:buChar char="§"/>
              <a:defRPr/>
            </a:pPr>
            <a:r>
              <a:rPr lang="en-US" sz="2800" dirty="0"/>
              <a:t>Blended </a:t>
            </a:r>
          </a:p>
          <a:p>
            <a:pPr marL="285750" indent="-285750">
              <a:buFont typeface="Wingdings" panose="05000000000000000000" pitchFamily="2" charset="2"/>
              <a:buChar char="§"/>
              <a:defRPr/>
            </a:pPr>
            <a:r>
              <a:rPr lang="en-US" sz="2800" dirty="0"/>
              <a:t>School 	</a:t>
            </a:r>
            <a:endParaRPr lang="en-GB" sz="2800" dirty="0"/>
          </a:p>
          <a:p>
            <a:pPr>
              <a:defRPr/>
            </a:pPr>
            <a:endParaRPr lang="en-GB" sz="2800" dirty="0"/>
          </a:p>
        </p:txBody>
      </p:sp>
      <p:sp>
        <p:nvSpPr>
          <p:cNvPr id="11" name="Rectangle 10">
            <a:extLst>
              <a:ext uri="{FF2B5EF4-FFF2-40B4-BE49-F238E27FC236}">
                <a16:creationId xmlns:a16="http://schemas.microsoft.com/office/drawing/2014/main" id="{32E8ED3B-4D45-929F-2CBE-5602E9A58A29}"/>
              </a:ext>
            </a:extLst>
          </p:cNvPr>
          <p:cNvSpPr/>
          <p:nvPr/>
        </p:nvSpPr>
        <p:spPr>
          <a:xfrm>
            <a:off x="11262832" y="-14694"/>
            <a:ext cx="432000"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F6B1CBB-6022-7AD4-1B69-AE3ABFA27CE6}"/>
              </a:ext>
            </a:extLst>
          </p:cNvPr>
          <p:cNvSpPr/>
          <p:nvPr/>
        </p:nvSpPr>
        <p:spPr>
          <a:xfrm rot="5400000">
            <a:off x="11276495" y="-28263"/>
            <a:ext cx="432000"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1378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87F90BC-FBA0-1589-3E83-AC9E09A42853}"/>
              </a:ext>
            </a:extLst>
          </p:cNvPr>
          <p:cNvSpPr txBox="1"/>
          <p:nvPr/>
        </p:nvSpPr>
        <p:spPr>
          <a:xfrm>
            <a:off x="762692" y="264695"/>
            <a:ext cx="10803268" cy="1102931"/>
          </a:xfrm>
          <a:prstGeom prst="rect">
            <a:avLst/>
          </a:prstGeom>
          <a:noFill/>
        </p:spPr>
        <p:txBody>
          <a:bodyPr wrap="square" rtlCol="0">
            <a:spAutoFit/>
          </a:bodyPr>
          <a:lstStyle/>
          <a:p>
            <a:pPr>
              <a:lnSpc>
                <a:spcPts val="8400"/>
              </a:lnSpc>
            </a:pPr>
            <a:r>
              <a:rPr lang="en-US" sz="6000" b="1" dirty="0">
                <a:latin typeface="Arial Black" panose="020B0604020202020204" pitchFamily="34" charset="0"/>
                <a:cs typeface="Arial Black" panose="020B0604020202020204" pitchFamily="34" charset="0"/>
              </a:rPr>
              <a:t>What should I consider?</a:t>
            </a:r>
          </a:p>
        </p:txBody>
      </p:sp>
      <p:sp>
        <p:nvSpPr>
          <p:cNvPr id="17" name="Rectangle 16">
            <a:extLst>
              <a:ext uri="{FF2B5EF4-FFF2-40B4-BE49-F238E27FC236}">
                <a16:creationId xmlns:a16="http://schemas.microsoft.com/office/drawing/2014/main" id="{73FA5F83-9EA7-EA75-6EE7-5219543DF7E9}"/>
              </a:ext>
            </a:extLst>
          </p:cNvPr>
          <p:cNvSpPr/>
          <p:nvPr/>
        </p:nvSpPr>
        <p:spPr>
          <a:xfrm>
            <a:off x="0" y="6593305"/>
            <a:ext cx="12192000" cy="296778"/>
          </a:xfrm>
          <a:prstGeom prst="rect">
            <a:avLst/>
          </a:prstGeom>
          <a:solidFill>
            <a:srgbClr val="298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E96EEC7-C876-EF30-9A06-9A4C2463E828}"/>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8094050" y="5578105"/>
            <a:ext cx="4097950" cy="1015200"/>
          </a:xfrm>
          <a:prstGeom prst="rect">
            <a:avLst/>
          </a:prstGeom>
        </p:spPr>
      </p:pic>
      <p:sp>
        <p:nvSpPr>
          <p:cNvPr id="7" name="TextBox 6">
            <a:extLst>
              <a:ext uri="{FF2B5EF4-FFF2-40B4-BE49-F238E27FC236}">
                <a16:creationId xmlns:a16="http://schemas.microsoft.com/office/drawing/2014/main" id="{AF794A6C-797A-BCD0-9A65-33118138DC97}"/>
              </a:ext>
            </a:extLst>
          </p:cNvPr>
          <p:cNvSpPr txBox="1"/>
          <p:nvPr/>
        </p:nvSpPr>
        <p:spPr>
          <a:xfrm>
            <a:off x="762692" y="1874728"/>
            <a:ext cx="4376236" cy="954107"/>
          </a:xfrm>
          <a:prstGeom prst="rect">
            <a:avLst/>
          </a:prstGeom>
          <a:noFill/>
        </p:spPr>
        <p:txBody>
          <a:bodyPr wrap="square" rtlCol="0">
            <a:spAutoFit/>
          </a:bodyPr>
          <a:lstStyle/>
          <a:p>
            <a:pPr>
              <a:defRPr/>
            </a:pPr>
            <a:r>
              <a:rPr lang="en-US" sz="2800" dirty="0"/>
              <a:t>	</a:t>
            </a:r>
            <a:endParaRPr lang="en-GB" sz="2800" dirty="0"/>
          </a:p>
          <a:p>
            <a:pPr>
              <a:defRPr/>
            </a:pPr>
            <a:endParaRPr lang="en-GB" sz="2800" dirty="0"/>
          </a:p>
        </p:txBody>
      </p:sp>
      <p:sp>
        <p:nvSpPr>
          <p:cNvPr id="2" name="TextBox 1">
            <a:extLst>
              <a:ext uri="{FF2B5EF4-FFF2-40B4-BE49-F238E27FC236}">
                <a16:creationId xmlns:a16="http://schemas.microsoft.com/office/drawing/2014/main" id="{A374995C-23CB-D0AD-E61B-6A6D51468E8B}"/>
              </a:ext>
            </a:extLst>
          </p:cNvPr>
          <p:cNvSpPr txBox="1"/>
          <p:nvPr/>
        </p:nvSpPr>
        <p:spPr>
          <a:xfrm>
            <a:off x="762691" y="1721106"/>
            <a:ext cx="5198494" cy="2954655"/>
          </a:xfrm>
          <a:prstGeom prst="rect">
            <a:avLst/>
          </a:prstGeom>
          <a:noFill/>
        </p:spPr>
        <p:txBody>
          <a:bodyPr wrap="square" rtlCol="0">
            <a:spAutoFit/>
          </a:bodyPr>
          <a:lstStyle/>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Experience College/University learning as part of your school timetable</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Gain skills and confidence</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Boost CV</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Add to school qualifications</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Decide on a career path</a:t>
            </a:r>
          </a:p>
          <a:p>
            <a:pPr marL="285750" indent="-285750">
              <a:buFont typeface="Arial" panose="020B0604020202020204" pitchFamily="34" charset="0"/>
              <a:buChar char="•"/>
            </a:pPr>
            <a:endParaRPr lang="en-GB" dirty="0"/>
          </a:p>
        </p:txBody>
      </p:sp>
      <p:sp>
        <p:nvSpPr>
          <p:cNvPr id="4" name="TextBox 3">
            <a:extLst>
              <a:ext uri="{FF2B5EF4-FFF2-40B4-BE49-F238E27FC236}">
                <a16:creationId xmlns:a16="http://schemas.microsoft.com/office/drawing/2014/main" id="{CA86867F-1FBE-B497-9648-102376110A3A}"/>
              </a:ext>
            </a:extLst>
          </p:cNvPr>
          <p:cNvSpPr txBox="1"/>
          <p:nvPr/>
        </p:nvSpPr>
        <p:spPr>
          <a:xfrm>
            <a:off x="6912077" y="1720644"/>
            <a:ext cx="4376236" cy="2954655"/>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Travel time</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Consider all subjects </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Check University entry requirements</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Speak with Guidance Teacher, Parent/ Carer or College Staff</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952289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87F90BC-FBA0-1589-3E83-AC9E09A42853}"/>
              </a:ext>
            </a:extLst>
          </p:cNvPr>
          <p:cNvSpPr txBox="1"/>
          <p:nvPr/>
        </p:nvSpPr>
        <p:spPr>
          <a:xfrm>
            <a:off x="430183" y="133810"/>
            <a:ext cx="10803268" cy="1062407"/>
          </a:xfrm>
          <a:prstGeom prst="rect">
            <a:avLst/>
          </a:prstGeom>
          <a:noFill/>
        </p:spPr>
        <p:txBody>
          <a:bodyPr wrap="square" rtlCol="0">
            <a:spAutoFit/>
          </a:bodyPr>
          <a:lstStyle/>
          <a:p>
            <a:pPr>
              <a:lnSpc>
                <a:spcPts val="8400"/>
              </a:lnSpc>
            </a:pPr>
            <a:r>
              <a:rPr lang="en-US" sz="4800" dirty="0">
                <a:latin typeface="Arial Black" panose="020B0604020202020204" pitchFamily="34" charset="0"/>
                <a:cs typeface="Arial Black" panose="020B0604020202020204" pitchFamily="34" charset="0"/>
              </a:rPr>
              <a:t>Feedback from pupils </a:t>
            </a:r>
          </a:p>
        </p:txBody>
      </p:sp>
      <p:sp>
        <p:nvSpPr>
          <p:cNvPr id="17" name="Rectangle 16">
            <a:extLst>
              <a:ext uri="{FF2B5EF4-FFF2-40B4-BE49-F238E27FC236}">
                <a16:creationId xmlns:a16="http://schemas.microsoft.com/office/drawing/2014/main" id="{73FA5F83-9EA7-EA75-6EE7-5219543DF7E9}"/>
              </a:ext>
            </a:extLst>
          </p:cNvPr>
          <p:cNvSpPr/>
          <p:nvPr/>
        </p:nvSpPr>
        <p:spPr>
          <a:xfrm>
            <a:off x="0" y="6593305"/>
            <a:ext cx="12192000" cy="296778"/>
          </a:xfrm>
          <a:prstGeom prst="rect">
            <a:avLst/>
          </a:prstGeom>
          <a:solidFill>
            <a:srgbClr val="298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E96EEC7-C876-EF30-9A06-9A4C2463E828}"/>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8094050" y="5578105"/>
            <a:ext cx="4097950" cy="1015200"/>
          </a:xfrm>
          <a:prstGeom prst="rect">
            <a:avLst/>
          </a:prstGeom>
        </p:spPr>
      </p:pic>
      <p:sp>
        <p:nvSpPr>
          <p:cNvPr id="7" name="TextBox 6">
            <a:extLst>
              <a:ext uri="{FF2B5EF4-FFF2-40B4-BE49-F238E27FC236}">
                <a16:creationId xmlns:a16="http://schemas.microsoft.com/office/drawing/2014/main" id="{AF794A6C-797A-BCD0-9A65-33118138DC97}"/>
              </a:ext>
            </a:extLst>
          </p:cNvPr>
          <p:cNvSpPr txBox="1"/>
          <p:nvPr/>
        </p:nvSpPr>
        <p:spPr>
          <a:xfrm>
            <a:off x="626040" y="1314931"/>
            <a:ext cx="6543273" cy="5693866"/>
          </a:xfrm>
          <a:prstGeom prst="rect">
            <a:avLst/>
          </a:prstGeom>
          <a:noFill/>
        </p:spPr>
        <p:txBody>
          <a:bodyPr wrap="square" rtlCol="0">
            <a:spAutoFit/>
          </a:bodyPr>
          <a:lstStyle/>
          <a:p>
            <a:pPr>
              <a:defRPr/>
            </a:pPr>
            <a:r>
              <a:rPr lang="en-US" sz="2400" dirty="0">
                <a:latin typeface="Arial" panose="020B0604020202020204" pitchFamily="34" charset="0"/>
                <a:cs typeface="Arial" panose="020B0604020202020204" pitchFamily="34" charset="0"/>
              </a:rPr>
              <a:t>“</a:t>
            </a:r>
            <a:r>
              <a:rPr lang="en-GB" sz="2400" dirty="0">
                <a:latin typeface="Arial" panose="020B0604020202020204" pitchFamily="34" charset="0"/>
                <a:cs typeface="Arial" panose="020B0604020202020204" pitchFamily="34" charset="0"/>
              </a:rPr>
              <a:t>It’s good to learn about a new topic which I find interesting and is not available at school.” Esme</a:t>
            </a:r>
          </a:p>
          <a:p>
            <a:pPr>
              <a:defRPr/>
            </a:pPr>
            <a:endParaRPr lang="en-GB" sz="2400" dirty="0">
              <a:latin typeface="Arial" panose="020B0604020202020204" pitchFamily="34" charset="0"/>
              <a:cs typeface="Arial" panose="020B0604020202020204" pitchFamily="34" charset="0"/>
            </a:endParaRPr>
          </a:p>
          <a:p>
            <a:pPr>
              <a:defRPr/>
            </a:pPr>
            <a:r>
              <a:rPr lang="en-GB" sz="2400" b="0" i="0" dirty="0">
                <a:solidFill>
                  <a:srgbClr val="000000"/>
                </a:solidFill>
                <a:effectLst/>
                <a:latin typeface="Arial" panose="020B0604020202020204" pitchFamily="34" charset="0"/>
                <a:cs typeface="Arial" panose="020B0604020202020204" pitchFamily="34" charset="0"/>
              </a:rPr>
              <a:t>“I am enjoying the course so far and the best parts are how nice our tutors and lecturers are, as well as getting to mix with pupils from different schools and year groups.” Holly</a:t>
            </a:r>
          </a:p>
          <a:p>
            <a:pPr>
              <a:defRPr/>
            </a:pPr>
            <a:endParaRPr lang="en-GB" sz="2400" b="0" i="0" dirty="0">
              <a:solidFill>
                <a:srgbClr val="000000"/>
              </a:solidFill>
              <a:effectLst/>
              <a:latin typeface="Arial" panose="020B0604020202020204" pitchFamily="34" charset="0"/>
              <a:cs typeface="Arial" panose="020B0604020202020204" pitchFamily="34" charset="0"/>
            </a:endParaRPr>
          </a:p>
          <a:p>
            <a:pPr>
              <a:defRPr/>
            </a:pPr>
            <a:r>
              <a:rPr lang="en-GB" sz="2400" b="0" i="0" dirty="0">
                <a:solidFill>
                  <a:srgbClr val="000000"/>
                </a:solidFill>
                <a:effectLst/>
                <a:latin typeface="Arial" panose="020B0604020202020204" pitchFamily="34" charset="0"/>
                <a:cs typeface="Arial" panose="020B0604020202020204" pitchFamily="34" charset="0"/>
              </a:rPr>
              <a:t>“I chose this course because it looked interesting, and I felt like the course would help me in life. I am enjoying the course and I like learning new things in this environment.” Malcolm</a:t>
            </a:r>
            <a:endParaRPr lang="en-GB" sz="2400" dirty="0">
              <a:latin typeface="Arial" panose="020B0604020202020204" pitchFamily="34" charset="0"/>
              <a:cs typeface="Arial" panose="020B0604020202020204" pitchFamily="34" charset="0"/>
            </a:endParaRPr>
          </a:p>
          <a:p>
            <a:pPr>
              <a:defRPr/>
            </a:pPr>
            <a:endParaRPr lang="en-GB" sz="2800" dirty="0"/>
          </a:p>
        </p:txBody>
      </p:sp>
      <p:pic>
        <p:nvPicPr>
          <p:cNvPr id="1026" name="Picture 2" descr="student sitting in classroom">
            <a:extLst>
              <a:ext uri="{FF2B5EF4-FFF2-40B4-BE49-F238E27FC236}">
                <a16:creationId xmlns:a16="http://schemas.microsoft.com/office/drawing/2014/main" id="{56876D36-16C7-0BE5-8D1D-EB69EF2B22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3076" y="1557065"/>
            <a:ext cx="2920375" cy="292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618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descr="A picture containing text, clipart&#10;&#10;Description automatically generated">
            <a:extLst>
              <a:ext uri="{FF2B5EF4-FFF2-40B4-BE49-F238E27FC236}">
                <a16:creationId xmlns:a16="http://schemas.microsoft.com/office/drawing/2014/main" id="{C3D5B5D2-68A1-6FEB-4B42-DD78A376B6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3399" y="5443216"/>
            <a:ext cx="4104290" cy="1016771"/>
          </a:xfrm>
          <a:prstGeom prst="rect">
            <a:avLst/>
          </a:prstGeom>
        </p:spPr>
      </p:pic>
      <p:sp>
        <p:nvSpPr>
          <p:cNvPr id="10" name="TextBox 9">
            <a:extLst>
              <a:ext uri="{FF2B5EF4-FFF2-40B4-BE49-F238E27FC236}">
                <a16:creationId xmlns:a16="http://schemas.microsoft.com/office/drawing/2014/main" id="{D87F90BC-FBA0-1589-3E83-AC9E09A42853}"/>
              </a:ext>
            </a:extLst>
          </p:cNvPr>
          <p:cNvSpPr txBox="1"/>
          <p:nvPr/>
        </p:nvSpPr>
        <p:spPr>
          <a:xfrm>
            <a:off x="407276" y="526349"/>
            <a:ext cx="6545317" cy="2159887"/>
          </a:xfrm>
          <a:prstGeom prst="rect">
            <a:avLst/>
          </a:prstGeom>
          <a:noFill/>
        </p:spPr>
        <p:txBody>
          <a:bodyPr wrap="square" rtlCol="0">
            <a:spAutoFit/>
          </a:bodyPr>
          <a:lstStyle/>
          <a:p>
            <a:pPr>
              <a:lnSpc>
                <a:spcPts val="8400"/>
              </a:lnSpc>
            </a:pPr>
            <a:r>
              <a:rPr lang="en-US" sz="5400" b="1" dirty="0">
                <a:solidFill>
                  <a:schemeClr val="bg1"/>
                </a:solidFill>
                <a:latin typeface="Arial Black" panose="020B0604020202020204" pitchFamily="34" charset="0"/>
                <a:cs typeface="Arial Black" panose="020B0604020202020204" pitchFamily="34" charset="0"/>
              </a:rPr>
              <a:t>Foundation Apprenticeships</a:t>
            </a:r>
          </a:p>
        </p:txBody>
      </p:sp>
      <p:pic>
        <p:nvPicPr>
          <p:cNvPr id="2" name="Picture 1">
            <a:extLst>
              <a:ext uri="{FF2B5EF4-FFF2-40B4-BE49-F238E27FC236}">
                <a16:creationId xmlns:a16="http://schemas.microsoft.com/office/drawing/2014/main" id="{B4E212AA-ACE3-FACB-6F4D-3A104E7C9883}"/>
              </a:ext>
            </a:extLst>
          </p:cNvPr>
          <p:cNvPicPr>
            <a:picLocks noChangeAspect="1"/>
          </p:cNvPicPr>
          <p:nvPr/>
        </p:nvPicPr>
        <p:blipFill rotWithShape="1">
          <a:blip r:embed="rId4"/>
          <a:srcRect l="13793" t="3860" r="32949"/>
          <a:stretch/>
        </p:blipFill>
        <p:spPr>
          <a:xfrm>
            <a:off x="6711461" y="-1"/>
            <a:ext cx="5480539" cy="6593305"/>
          </a:xfrm>
          <a:prstGeom prst="rect">
            <a:avLst/>
          </a:prstGeom>
        </p:spPr>
      </p:pic>
      <p:sp>
        <p:nvSpPr>
          <p:cNvPr id="15" name="Rectangle 14">
            <a:extLst>
              <a:ext uri="{FF2B5EF4-FFF2-40B4-BE49-F238E27FC236}">
                <a16:creationId xmlns:a16="http://schemas.microsoft.com/office/drawing/2014/main" id="{C8C1C9A3-DDC9-7715-B33C-105390E2F33D}"/>
              </a:ext>
            </a:extLst>
          </p:cNvPr>
          <p:cNvSpPr/>
          <p:nvPr/>
        </p:nvSpPr>
        <p:spPr>
          <a:xfrm>
            <a:off x="8308311" y="5170385"/>
            <a:ext cx="432000"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3C5A65C-9670-6878-2969-E243B50AD6BA}"/>
              </a:ext>
            </a:extLst>
          </p:cNvPr>
          <p:cNvSpPr/>
          <p:nvPr/>
        </p:nvSpPr>
        <p:spPr>
          <a:xfrm rot="5400000">
            <a:off x="8308311" y="5170385"/>
            <a:ext cx="432000"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3FA5F83-9EA7-EA75-6EE7-5219543DF7E9}"/>
              </a:ext>
            </a:extLst>
          </p:cNvPr>
          <p:cNvSpPr/>
          <p:nvPr/>
        </p:nvSpPr>
        <p:spPr>
          <a:xfrm>
            <a:off x="0" y="6593305"/>
            <a:ext cx="12192000" cy="296778"/>
          </a:xfrm>
          <a:prstGeom prst="rect">
            <a:avLst/>
          </a:prstGeom>
          <a:solidFill>
            <a:srgbClr val="298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0675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87F90BC-FBA0-1589-3E83-AC9E09A42853}"/>
              </a:ext>
            </a:extLst>
          </p:cNvPr>
          <p:cNvSpPr txBox="1"/>
          <p:nvPr/>
        </p:nvSpPr>
        <p:spPr>
          <a:xfrm>
            <a:off x="407276" y="526349"/>
            <a:ext cx="10987555" cy="1035412"/>
          </a:xfrm>
          <a:prstGeom prst="rect">
            <a:avLst/>
          </a:prstGeom>
          <a:noFill/>
        </p:spPr>
        <p:txBody>
          <a:bodyPr wrap="square" rtlCol="0">
            <a:spAutoFit/>
          </a:bodyPr>
          <a:lstStyle/>
          <a:p>
            <a:pPr>
              <a:lnSpc>
                <a:spcPts val="8400"/>
              </a:lnSpc>
            </a:pPr>
            <a:r>
              <a:rPr lang="en-US" sz="4000" b="1" dirty="0">
                <a:latin typeface="Arial Black" panose="020B0604020202020204" pitchFamily="34" charset="0"/>
                <a:cs typeface="Arial Black" panose="020B0604020202020204" pitchFamily="34" charset="0"/>
              </a:rPr>
              <a:t>What is a Foundation Apprenticeship? </a:t>
            </a:r>
          </a:p>
        </p:txBody>
      </p:sp>
      <p:sp>
        <p:nvSpPr>
          <p:cNvPr id="17" name="Rectangle 16">
            <a:extLst>
              <a:ext uri="{FF2B5EF4-FFF2-40B4-BE49-F238E27FC236}">
                <a16:creationId xmlns:a16="http://schemas.microsoft.com/office/drawing/2014/main" id="{73FA5F83-9EA7-EA75-6EE7-5219543DF7E9}"/>
              </a:ext>
            </a:extLst>
          </p:cNvPr>
          <p:cNvSpPr/>
          <p:nvPr/>
        </p:nvSpPr>
        <p:spPr>
          <a:xfrm>
            <a:off x="0" y="6593305"/>
            <a:ext cx="12192000" cy="296778"/>
          </a:xfrm>
          <a:prstGeom prst="rect">
            <a:avLst/>
          </a:prstGeom>
          <a:solidFill>
            <a:srgbClr val="298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E96EEC7-C876-EF30-9A06-9A4C2463E828}"/>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8094050" y="5578105"/>
            <a:ext cx="4097950" cy="1015200"/>
          </a:xfrm>
          <a:prstGeom prst="rect">
            <a:avLst/>
          </a:prstGeom>
        </p:spPr>
      </p:pic>
      <p:sp>
        <p:nvSpPr>
          <p:cNvPr id="7" name="TextBox 6">
            <a:extLst>
              <a:ext uri="{FF2B5EF4-FFF2-40B4-BE49-F238E27FC236}">
                <a16:creationId xmlns:a16="http://schemas.microsoft.com/office/drawing/2014/main" id="{AF794A6C-797A-BCD0-9A65-33118138DC97}"/>
              </a:ext>
            </a:extLst>
          </p:cNvPr>
          <p:cNvSpPr txBox="1"/>
          <p:nvPr/>
        </p:nvSpPr>
        <p:spPr>
          <a:xfrm>
            <a:off x="333385" y="1807885"/>
            <a:ext cx="4832939" cy="3847207"/>
          </a:xfrm>
          <a:prstGeom prst="rect">
            <a:avLst/>
          </a:prstGeom>
          <a:noFill/>
        </p:spPr>
        <p:txBody>
          <a:bodyPr wrap="square" rtlCol="0">
            <a:spAutoFit/>
          </a:bodyPr>
          <a:lstStyle/>
          <a:p>
            <a:pPr marL="285750" indent="-285750">
              <a:buFont typeface="Arial" panose="020B0604020202020204" pitchFamily="34" charset="0"/>
              <a:buChar char="•"/>
            </a:pPr>
            <a:r>
              <a:rPr lang="en-GB" sz="2400" dirty="0">
                <a:effectLst/>
                <a:latin typeface="Arial" panose="020B0604020202020204" pitchFamily="34" charset="0"/>
                <a:cs typeface="Arial" panose="020B0604020202020204" pitchFamily="34" charset="0"/>
              </a:rPr>
              <a:t>Study at College and the workplace 1 day per week (usually Friday).</a:t>
            </a:r>
          </a:p>
          <a:p>
            <a:pPr marL="285750" indent="-285750">
              <a:buFont typeface="Arial" panose="020B0604020202020204" pitchFamily="34" charset="0"/>
              <a:buChar char="•"/>
            </a:pPr>
            <a:r>
              <a:rPr lang="en-GB" sz="2400" dirty="0">
                <a:effectLst/>
                <a:latin typeface="Arial" panose="020B0604020202020204" pitchFamily="34" charset="0"/>
                <a:cs typeface="Arial" panose="020B0604020202020204" pitchFamily="34" charset="0"/>
              </a:rPr>
              <a:t>Work based learning course</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SCQF Level 6 </a:t>
            </a:r>
          </a:p>
          <a:p>
            <a:pPr marL="285750" indent="-285750">
              <a:buFont typeface="Arial" panose="020B0604020202020204" pitchFamily="34" charset="0"/>
              <a:buChar char="•"/>
            </a:pPr>
            <a:r>
              <a:rPr lang="en-GB" sz="2400" dirty="0">
                <a:effectLst/>
                <a:latin typeface="Arial" panose="020B0604020202020204" pitchFamily="34" charset="0"/>
                <a:cs typeface="Arial" panose="020B0604020202020204" pitchFamily="34" charset="0"/>
              </a:rPr>
              <a:t>UCAS </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Work Experience </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Study over 1 or 2 years in S5 and S6</a:t>
            </a:r>
            <a:endParaRPr lang="en-GB" sz="2400" dirty="0">
              <a:effectLst/>
              <a:latin typeface="Arial" panose="020B0604020202020204" pitchFamily="34" charset="0"/>
              <a:cs typeface="Arial" panose="020B0604020202020204" pitchFamily="34" charset="0"/>
            </a:endParaRPr>
          </a:p>
          <a:p>
            <a:pPr marL="285750" indent="-285750">
              <a:spcAft>
                <a:spcPts val="1800"/>
              </a:spcAft>
              <a:buFont typeface="Arial" panose="020B0604020202020204" pitchFamily="34" charset="0"/>
              <a:buChar char="•"/>
            </a:pPr>
            <a:endParaRPr lang="en-GB" sz="2800" b="1" dirty="0">
              <a:effectLst/>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6ADBF6AE-27E9-28C9-7A33-EB9AF2B81F7B}"/>
              </a:ext>
            </a:extLst>
          </p:cNvPr>
          <p:cNvGraphicFramePr>
            <a:graphicFrameLocks noGrp="1"/>
          </p:cNvGraphicFramePr>
          <p:nvPr>
            <p:extLst>
              <p:ext uri="{D42A27DB-BD31-4B8C-83A1-F6EECF244321}">
                <p14:modId xmlns:p14="http://schemas.microsoft.com/office/powerpoint/2010/main" val="3279231425"/>
              </p:ext>
            </p:extLst>
          </p:nvPr>
        </p:nvGraphicFramePr>
        <p:xfrm>
          <a:off x="5298831" y="2262061"/>
          <a:ext cx="6096000" cy="2683262"/>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683953">
                <a:tc>
                  <a:txBody>
                    <a:bodyPr/>
                    <a:lstStyle/>
                    <a:p>
                      <a:endParaRPr lang="en-GB" sz="1400" dirty="0">
                        <a:latin typeface="Arial" panose="020B0604020202020204" pitchFamily="34" charset="0"/>
                        <a:cs typeface="Arial" panose="020B0604020202020204" pitchFamily="34" charset="0"/>
                      </a:endParaRPr>
                    </a:p>
                  </a:txBody>
                  <a:tcPr/>
                </a:tc>
                <a:tc>
                  <a:txBody>
                    <a:bodyPr/>
                    <a:lstStyle/>
                    <a:p>
                      <a:r>
                        <a:rPr lang="en-GB" sz="1400" dirty="0"/>
                        <a:t>Year 1 (S5)</a:t>
                      </a:r>
                      <a:endParaRPr lang="en-GB" sz="1400" dirty="0">
                        <a:latin typeface="Arial" panose="020B0604020202020204" pitchFamily="34" charset="0"/>
                        <a:cs typeface="Arial" panose="020B0604020202020204" pitchFamily="34" charset="0"/>
                      </a:endParaRPr>
                    </a:p>
                  </a:txBody>
                  <a:tcPr/>
                </a:tc>
                <a:tc>
                  <a:txBody>
                    <a:bodyPr/>
                    <a:lstStyle/>
                    <a:p>
                      <a:r>
                        <a:rPr lang="en-GB" sz="1400" dirty="0"/>
                        <a:t>Year 2 (S6)</a:t>
                      </a:r>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1349166">
                <a:tc>
                  <a:txBody>
                    <a:bodyPr/>
                    <a:lstStyle/>
                    <a:p>
                      <a:r>
                        <a:rPr lang="en-GB" sz="1400" dirty="0"/>
                        <a:t>Foundation Apprenticeship</a:t>
                      </a:r>
                      <a:endParaRPr lang="en-GB" sz="1400" dirty="0">
                        <a:latin typeface="Arial" panose="020B0604020202020204" pitchFamily="34" charset="0"/>
                        <a:cs typeface="Arial" panose="020B0604020202020204" pitchFamily="34" charset="0"/>
                      </a:endParaRPr>
                    </a:p>
                  </a:txBody>
                  <a:tcPr/>
                </a:tc>
                <a:tc>
                  <a:txBody>
                    <a:bodyPr/>
                    <a:lstStyle/>
                    <a:p>
                      <a:r>
                        <a:rPr lang="en-GB" sz="1400" dirty="0"/>
                        <a:t>NC/NPA</a:t>
                      </a:r>
                      <a:endParaRPr lang="en-GB" sz="1400" dirty="0">
                        <a:latin typeface="Arial" panose="020B0604020202020204" pitchFamily="34" charset="0"/>
                        <a:cs typeface="Arial" panose="020B0604020202020204" pitchFamily="34" charset="0"/>
                      </a:endParaRPr>
                    </a:p>
                  </a:txBody>
                  <a:tcPr/>
                </a:tc>
                <a:tc>
                  <a:txBody>
                    <a:bodyPr/>
                    <a:lstStyle/>
                    <a:p>
                      <a:r>
                        <a:rPr lang="en-GB" sz="1400" dirty="0"/>
                        <a:t>+ SVQ Units = Foundation Apprenticeship</a:t>
                      </a:r>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650143">
                <a:tc>
                  <a:txBody>
                    <a:bodyPr/>
                    <a:lstStyle/>
                    <a:p>
                      <a:r>
                        <a:rPr lang="en-GB" sz="1400" dirty="0"/>
                        <a:t>At School </a:t>
                      </a:r>
                      <a:endParaRPr lang="en-GB" sz="1400" dirty="0">
                        <a:latin typeface="Arial" panose="020B0604020202020204" pitchFamily="34" charset="0"/>
                        <a:cs typeface="Arial" panose="020B0604020202020204" pitchFamily="34" charset="0"/>
                      </a:endParaRPr>
                    </a:p>
                  </a:txBody>
                  <a:tcPr/>
                </a:tc>
                <a:tc>
                  <a:txBody>
                    <a:bodyPr/>
                    <a:lstStyle/>
                    <a:p>
                      <a:r>
                        <a:rPr lang="en-GB" sz="1400" dirty="0"/>
                        <a:t>National 5/Highers</a:t>
                      </a:r>
                      <a:endParaRPr lang="en-GB" sz="1400" dirty="0">
                        <a:latin typeface="Arial" panose="020B0604020202020204" pitchFamily="34" charset="0"/>
                        <a:cs typeface="Arial" panose="020B0604020202020204" pitchFamily="34" charset="0"/>
                      </a:endParaRPr>
                    </a:p>
                  </a:txBody>
                  <a:tcPr/>
                </a:tc>
                <a:tc>
                  <a:txBody>
                    <a:bodyPr/>
                    <a:lstStyle/>
                    <a:p>
                      <a:r>
                        <a:rPr lang="en-GB" sz="1400" dirty="0"/>
                        <a:t>National 5/Highers</a:t>
                      </a:r>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36260506"/>
      </p:ext>
    </p:extLst>
  </p:cSld>
  <p:clrMapOvr>
    <a:masterClrMapping/>
  </p:clrMapOvr>
</p:sld>
</file>

<file path=ppt/theme/theme1.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EDMS Document" ma:contentTypeID="0x0101006303DCE5F3884555ABDE6450E03068EE00C5E54E17855FCA4395159C53D02AA166" ma:contentTypeVersion="18" ma:contentTypeDescription="Core EDMS document content type" ma:contentTypeScope="" ma:versionID="608dc58ed9a9361e36f824534324ef32">
  <xsd:schema xmlns:xsd="http://www.w3.org/2001/XMLSchema" xmlns:xs="http://www.w3.org/2001/XMLSchema" xmlns:p="http://schemas.microsoft.com/office/2006/metadata/properties" xmlns:ns2="5f557eb5-52ff-46ed-abf7-a37fd449ed00" xmlns:ns3="5f48cb47-14e9-4d0c-a2ae-82a49bb45b3d" targetNamespace="http://schemas.microsoft.com/office/2006/metadata/properties" ma:root="true" ma:fieldsID="cbb31a550ccbf9852bcc3cafa55a0dc2" ns2:_="" ns3:_="">
    <xsd:import namespace="5f557eb5-52ff-46ed-abf7-a37fd449ed00"/>
    <xsd:import namespace="5f48cb47-14e9-4d0c-a2ae-82a49bb45b3d"/>
    <xsd:element name="properties">
      <xsd:complexType>
        <xsd:sequence>
          <xsd:element name="documentManagement">
            <xsd:complexType>
              <xsd:all>
                <xsd:element ref="ns2:FileplanmarkerTaxHTField" minOccurs="0"/>
                <xsd:element ref="ns2:TaxCatchAll" minOccurs="0"/>
                <xsd:element ref="ns2:TaxCatchAllLabel" minOccurs="0"/>
                <xsd:element ref="ns2:Edmsdisposition" minOccurs="0"/>
                <xsd:element ref="ns2:Edmsdateclosed" minOccurs="0"/>
                <xsd:element ref="ns3:MediaServiceMetadata" minOccurs="0"/>
                <xsd:element ref="ns3:MediaServiceFastMetadata" minOccurs="0"/>
                <xsd:element ref="ns3:lcf76f155ced4ddcb4097134ff3c332f"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2:SharedWithUsers" minOccurs="0"/>
                <xsd:element ref="ns2:SharedWithDetails" minOccurs="0"/>
                <xsd:element ref="ns3:MediaServiceObjectDetectorVersion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557eb5-52ff-46ed-abf7-a37fd449ed00" elementFormDefault="qualified">
    <xsd:import namespace="http://schemas.microsoft.com/office/2006/documentManagement/types"/>
    <xsd:import namespace="http://schemas.microsoft.com/office/infopath/2007/PartnerControls"/>
    <xsd:element name="FileplanmarkerTaxHTField" ma:index="8" nillable="true" ma:taxonomy="true" ma:internalName="FileplanmarkerTaxHTField" ma:taxonomyFieldName="Fileplanmarker" ma:displayName="Fileplan Marker" ma:readOnly="false" ma:default="" ma:fieldId="{8f3fe8ea-359e-4086-b18c-02f8ee4b76e8}" ma:sspId="13e93c12-6cf0-45db-a146-10f817293c1b" ma:termSetId="d34034d2-f642-4875-aa17-3b0a742a9d60" ma:anchorId="ad85a3eb-30a6-48d8-b0ea-1d32903598f7" ma:open="false" ma:isKeyword="false">
      <xsd:complexType>
        <xsd:sequence>
          <xsd:element ref="pc:Terms" minOccurs="0" maxOccurs="1"/>
        </xsd:sequence>
      </xsd:complexType>
    </xsd:element>
    <xsd:element name="TaxCatchAll" ma:index="9" nillable="true" ma:displayName="Taxonomy Catch All Column" ma:hidden="true" ma:list="{eab06913-a724-4395-a7d5-4cb3dffc3c32}" ma:internalName="TaxCatchAll" ma:showField="CatchAllData" ma:web="5f557eb5-52ff-46ed-abf7-a37fd449ed0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eab06913-a724-4395-a7d5-4cb3dffc3c32}" ma:internalName="TaxCatchAllLabel" ma:readOnly="true" ma:showField="CatchAllDataLabel" ma:web="5f557eb5-52ff-46ed-abf7-a37fd449ed00">
      <xsd:complexType>
        <xsd:complexContent>
          <xsd:extension base="dms:MultiChoiceLookup">
            <xsd:sequence>
              <xsd:element name="Value" type="dms:Lookup" maxOccurs="unbounded" minOccurs="0" nillable="true"/>
            </xsd:sequence>
          </xsd:extension>
        </xsd:complexContent>
      </xsd:complexType>
    </xsd:element>
    <xsd:element name="Edmsdisposition" ma:index="12" nillable="true" ma:displayName="EDMS Disposition" ma:default="" ma:description="Indicates the items EDMS status" ma:format="Dropdown" ma:internalName="Edmsdisposition">
      <xsd:simpleType>
        <xsd:restriction base="dms:Choice">
          <xsd:enumeration value="Closed"/>
          <xsd:enumeration value="Open"/>
          <xsd:enumeration value="n/a"/>
        </xsd:restriction>
      </xsd:simpleType>
    </xsd:element>
    <xsd:element name="Edmsdateclosed" ma:index="13" nillable="true" ma:displayName="EDMS Date Closed" ma:format="DateOnly" ma:internalName="Edmsdateclosed">
      <xsd:simpleType>
        <xsd:restriction base="dms:DateTime"/>
      </xsd:simple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f48cb47-14e9-4d0c-a2ae-82a49bb45b3d"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3e93c12-6cf0-45db-a146-10f817293c1b"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LengthInSeconds" ma:index="26" nillable="true" ma:displayName="MediaLengthInSeconds" ma:hidden="true" ma:internalName="MediaLengthInSeconds" ma:readOnly="true">
      <xsd:simpleType>
        <xsd:restriction base="dms:Unknown"/>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f557eb5-52ff-46ed-abf7-a37fd449ed00" xsi:nil="true"/>
    <lcf76f155ced4ddcb4097134ff3c332f xmlns="5f48cb47-14e9-4d0c-a2ae-82a49bb45b3d">
      <Terms xmlns="http://schemas.microsoft.com/office/infopath/2007/PartnerControls"/>
    </lcf76f155ced4ddcb4097134ff3c332f>
    <SharedWithUsers xmlns="5f557eb5-52ff-46ed-abf7-a37fd449ed00">
      <UserInfo>
        <DisplayName>Emma Bowman</DisplayName>
        <AccountId>8</AccountId>
        <AccountType/>
      </UserInfo>
    </SharedWithUsers>
    <FileplanmarkerTaxHTField xmlns="5f557eb5-52ff-46ed-abf7-a37fd449ed00">
      <Terms xmlns="http://schemas.microsoft.com/office/infopath/2007/PartnerControls"/>
    </FileplanmarkerTaxHTField>
    <Edmsdateclosed xmlns="5f557eb5-52ff-46ed-abf7-a37fd449ed00" xsi:nil="true"/>
    <Edmsdisposition xmlns="5f557eb5-52ff-46ed-abf7-a37fd449ed00" xsi:nil="true"/>
  </documentManagement>
</p:properties>
</file>

<file path=customXml/itemProps1.xml><?xml version="1.0" encoding="utf-8"?>
<ds:datastoreItem xmlns:ds="http://schemas.openxmlformats.org/officeDocument/2006/customXml" ds:itemID="{5E178A0A-0764-4817-B432-31FAE0B016D2}">
  <ds:schemaRefs>
    <ds:schemaRef ds:uri="http://schemas.microsoft.com/sharepoint/v3/contenttype/forms"/>
  </ds:schemaRefs>
</ds:datastoreItem>
</file>

<file path=customXml/itemProps2.xml><?xml version="1.0" encoding="utf-8"?>
<ds:datastoreItem xmlns:ds="http://schemas.openxmlformats.org/officeDocument/2006/customXml" ds:itemID="{B9DBFE05-C135-48D2-8C40-353D29B9D6F4}"/>
</file>

<file path=customXml/itemProps3.xml><?xml version="1.0" encoding="utf-8"?>
<ds:datastoreItem xmlns:ds="http://schemas.openxmlformats.org/officeDocument/2006/customXml" ds:itemID="{8AB0AAF2-37B4-4288-8EE4-82847B8A66DE}">
  <ds:schemaRefs>
    <ds:schemaRef ds:uri="http://schemas.microsoft.com/office/2006/metadata/properties"/>
    <ds:schemaRef ds:uri="http://schemas.microsoft.com/office/infopath/2007/PartnerControls"/>
    <ds:schemaRef ds:uri="87fb95ca-91bc-4397-87c4-36dc0cb5b5ed"/>
    <ds:schemaRef ds:uri="0e688173-6920-4db4-a106-52e1f932be5c"/>
    <ds:schemaRef ds:uri="e4b25b3c-f917-48e7-bad5-9e8ee7eac70e"/>
    <ds:schemaRef ds:uri="cc25b0e3-f155-4b89-aa3b-adda0dafa347"/>
  </ds:schemaRefs>
</ds:datastoreItem>
</file>

<file path=docProps/app.xml><?xml version="1.0" encoding="utf-8"?>
<Properties xmlns="http://schemas.openxmlformats.org/officeDocument/2006/extended-properties" xmlns:vt="http://schemas.openxmlformats.org/officeDocument/2006/docPropsVTypes">
  <TotalTime>1226</TotalTime>
  <Words>967</Words>
  <Application>Microsoft Office PowerPoint</Application>
  <PresentationFormat>Widescreen</PresentationFormat>
  <Paragraphs>201</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Arial Black</vt:lpstr>
      <vt:lpstr>Calibri</vt:lpstr>
      <vt:lpstr>Calibri Light</vt:lpstr>
      <vt:lpstr>Gotham Bold</vt:lpstr>
      <vt:lpstr>Gotham Book</vt:lpstr>
      <vt:lpstr>Wingdings</vt:lpstr>
      <vt:lpstr>Office Theme 2013 - 2022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Stewart McEwan</dc:creator>
  <cp:lastModifiedBy>Rhanda Percy</cp:lastModifiedBy>
  <cp:revision>12</cp:revision>
  <dcterms:created xsi:type="dcterms:W3CDTF">2022-12-16T16:18:17Z</dcterms:created>
  <dcterms:modified xsi:type="dcterms:W3CDTF">2024-02-01T10:01:20Z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0x010100628F9A7589AEF64DA82F958035A4F2D5</vt:lpwstr>
  </property>
  <property fmtid="{D5CDD505-2E9C-101B-9397-08002B2CF9AE}" pid="3" name="MediaServiceImageTags">
    <vt:lpwstr/>
  </property>
</Properties>
</file>