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6" r:id="rId3"/>
    <p:sldId id="257" r:id="rId4"/>
    <p:sldId id="259" r:id="rId5"/>
    <p:sldId id="267" r:id="rId6"/>
    <p:sldId id="268" r:id="rId7"/>
    <p:sldId id="26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792" autoAdjust="0"/>
  </p:normalViewPr>
  <p:slideViewPr>
    <p:cSldViewPr snapToGrid="0">
      <p:cViewPr varScale="1">
        <p:scale>
          <a:sx n="81" d="100"/>
          <a:sy n="81" d="100"/>
        </p:scale>
        <p:origin x="120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CC3D-2B2F-4950-B683-C1522C24D237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BAF8-6F50-41AF-9146-4A5A285763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747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CC3D-2B2F-4950-B683-C1522C24D237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BAF8-6F50-41AF-9146-4A5A285763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978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CC3D-2B2F-4950-B683-C1522C24D237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BAF8-6F50-41AF-9146-4A5A285763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23632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CC3D-2B2F-4950-B683-C1522C24D237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BAF8-6F50-41AF-9146-4A5A28576324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138706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CC3D-2B2F-4950-B683-C1522C24D237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BAF8-6F50-41AF-9146-4A5A285763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9420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CC3D-2B2F-4950-B683-C1522C24D237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BAF8-6F50-41AF-9146-4A5A285763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41488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CC3D-2B2F-4950-B683-C1522C24D237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BAF8-6F50-41AF-9146-4A5A285763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1863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CC3D-2B2F-4950-B683-C1522C24D237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BAF8-6F50-41AF-9146-4A5A285763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94065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CC3D-2B2F-4950-B683-C1522C24D237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BAF8-6F50-41AF-9146-4A5A285763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572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CC3D-2B2F-4950-B683-C1522C24D237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BAF8-6F50-41AF-9146-4A5A285763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10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CC3D-2B2F-4950-B683-C1522C24D237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BAF8-6F50-41AF-9146-4A5A285763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662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CC3D-2B2F-4950-B683-C1522C24D237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BAF8-6F50-41AF-9146-4A5A285763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202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CC3D-2B2F-4950-B683-C1522C24D237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BAF8-6F50-41AF-9146-4A5A285763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680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CC3D-2B2F-4950-B683-C1522C24D237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BAF8-6F50-41AF-9146-4A5A285763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0679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CC3D-2B2F-4950-B683-C1522C24D237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BAF8-6F50-41AF-9146-4A5A285763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582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CC3D-2B2F-4950-B683-C1522C24D237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BAF8-6F50-41AF-9146-4A5A285763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935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CC3D-2B2F-4950-B683-C1522C24D237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BAF8-6F50-41AF-9146-4A5A285763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987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7CC3D-2B2F-4950-B683-C1522C24D237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5BAF8-6F50-41AF-9146-4A5A285763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216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Perthacademy@pkc.gov.uk" TargetMode="External"/><Relationship Id="rId4" Type="http://schemas.openxmlformats.org/officeDocument/2006/relationships/hyperlink" Target="mailto:DTaylor@pkc.gov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80D39-AF13-672E-242F-20937A715E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Course choice parental information evening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A44B30-E3BA-59C8-F405-2B73F0C467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Wednesday 31</a:t>
            </a:r>
            <a:r>
              <a:rPr lang="en-GB" baseline="30000" dirty="0"/>
              <a:t>st</a:t>
            </a:r>
            <a:r>
              <a:rPr lang="en-GB" dirty="0"/>
              <a:t> January 2024</a:t>
            </a:r>
          </a:p>
        </p:txBody>
      </p:sp>
      <p:pic>
        <p:nvPicPr>
          <p:cNvPr id="5" name="Picture 4" descr="A clock tower with a weather vane&#10;&#10;Description automatically generated with medium confidence">
            <a:extLst>
              <a:ext uri="{FF2B5EF4-FFF2-40B4-BE49-F238E27FC236}">
                <a16:creationId xmlns:a16="http://schemas.microsoft.com/office/drawing/2014/main" id="{3E72E965-3637-13D7-C60E-8F01361F4E7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832" r="-2" b="-2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effectLst>
            <a:softEdge rad="1905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6C71C6D-4F02-750E-8160-464059CC4233}"/>
              </a:ext>
            </a:extLst>
          </p:cNvPr>
          <p:cNvSpPr txBox="1"/>
          <p:nvPr/>
        </p:nvSpPr>
        <p:spPr>
          <a:xfrm>
            <a:off x="9917723" y="6219825"/>
            <a:ext cx="1959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#TEAMPA #RISE</a:t>
            </a:r>
          </a:p>
        </p:txBody>
      </p:sp>
    </p:spTree>
    <p:extLst>
      <p:ext uri="{BB962C8B-B14F-4D97-AF65-F5344CB8AC3E}">
        <p14:creationId xmlns:p14="http://schemas.microsoft.com/office/powerpoint/2010/main" val="1334415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80D39-AF13-672E-242F-20937A715E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518" y="169862"/>
            <a:ext cx="11815931" cy="1011823"/>
          </a:xfrm>
        </p:spPr>
        <p:txBody>
          <a:bodyPr>
            <a:noAutofit/>
          </a:bodyPr>
          <a:lstStyle/>
          <a:p>
            <a:r>
              <a:rPr lang="en-GB" sz="3600" dirty="0"/>
              <a:t>programme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A44B30-E3BA-59C8-F405-2B73F0C467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2550" y="1093787"/>
            <a:ext cx="11644650" cy="5764213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Welcome and introductions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Overview of Course Choice – Mr Taylor (Depute Head)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The Course Choice Process – Mrs Dow (PT Guidance)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School College Partnership (SCP) – Miss Emma Bowman (Schools/College Programme Co-ordinator)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Skills Development Scotland (SDS) – Mr Alasdair Reid (Careers Advisor)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Q&amp;A opportunity </a:t>
            </a:r>
          </a:p>
          <a:p>
            <a:pPr algn="l"/>
            <a:endParaRPr lang="en-GB" dirty="0"/>
          </a:p>
          <a:p>
            <a:pPr algn="l"/>
            <a:endParaRPr lang="en-GB" dirty="0"/>
          </a:p>
        </p:txBody>
      </p:sp>
      <p:pic>
        <p:nvPicPr>
          <p:cNvPr id="5" name="Picture 4" descr="A clock tower with a weather vane&#10;&#10;Description automatically generated with medium confidence">
            <a:extLst>
              <a:ext uri="{FF2B5EF4-FFF2-40B4-BE49-F238E27FC236}">
                <a16:creationId xmlns:a16="http://schemas.microsoft.com/office/drawing/2014/main" id="{3E72E965-3637-13D7-C60E-8F01361F4E7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832" r="-2" b="-2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effectLst>
            <a:softEdge rad="19050"/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2912993-680A-3D53-B0C9-F85037F84B23}"/>
              </a:ext>
            </a:extLst>
          </p:cNvPr>
          <p:cNvSpPr txBox="1"/>
          <p:nvPr/>
        </p:nvSpPr>
        <p:spPr>
          <a:xfrm>
            <a:off x="10436087" y="6124575"/>
            <a:ext cx="1546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#TEAMPA</a:t>
            </a:r>
          </a:p>
        </p:txBody>
      </p:sp>
    </p:spTree>
    <p:extLst>
      <p:ext uri="{BB962C8B-B14F-4D97-AF65-F5344CB8AC3E}">
        <p14:creationId xmlns:p14="http://schemas.microsoft.com/office/powerpoint/2010/main" val="1620025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80D39-AF13-672E-242F-20937A715E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350" y="169863"/>
            <a:ext cx="11849100" cy="784294"/>
          </a:xfrm>
        </p:spPr>
        <p:txBody>
          <a:bodyPr>
            <a:normAutofit/>
          </a:bodyPr>
          <a:lstStyle/>
          <a:p>
            <a:r>
              <a:rPr lang="en-GB" sz="4400" dirty="0"/>
              <a:t>Course choice overview</a:t>
            </a:r>
          </a:p>
        </p:txBody>
      </p:sp>
      <p:pic>
        <p:nvPicPr>
          <p:cNvPr id="5" name="Picture 4" descr="A clock tower with a weather vane&#10;&#10;Description automatically generated with medium confidence">
            <a:extLst>
              <a:ext uri="{FF2B5EF4-FFF2-40B4-BE49-F238E27FC236}">
                <a16:creationId xmlns:a16="http://schemas.microsoft.com/office/drawing/2014/main" id="{3E72E965-3637-13D7-C60E-8F01361F4E7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832" r="-2" b="-2"/>
          <a:stretch/>
        </p:blipFill>
        <p:spPr>
          <a:xfrm>
            <a:off x="-3314" y="0"/>
            <a:ext cx="12192000" cy="6858000"/>
          </a:xfrm>
          <a:prstGeom prst="rect">
            <a:avLst/>
          </a:prstGeom>
          <a:effectLst>
            <a:softEdge rad="19050"/>
          </a:effec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20371CE-1A9E-CA22-76CD-A5AE3B2D7AD7}"/>
              </a:ext>
            </a:extLst>
          </p:cNvPr>
          <p:cNvSpPr txBox="1"/>
          <p:nvPr/>
        </p:nvSpPr>
        <p:spPr>
          <a:xfrm>
            <a:off x="337930" y="954157"/>
            <a:ext cx="1150951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S4-5 course choice process underway from next week. Deadline for completion is 28/2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Completed through paper format (apologies this is not with you now)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Completed with Guidance Teacher primarily during PSE time.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ym typeface="Wingdings" panose="05000000000000000000" pitchFamily="2" charset="2"/>
              </a:rPr>
              <a:t>7 subjects in S4  5 subjects in S5 (Where possible progression in Maths and English from S4 results).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ym typeface="Wingdings" panose="05000000000000000000" pitchFamily="2" charset="2"/>
              </a:rPr>
              <a:t>Pupils select from courses they have studied in S4.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ym typeface="Wingdings" panose="05000000000000000000" pitchFamily="2" charset="2"/>
              </a:rPr>
              <a:t>Can pupils select a new course?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ym typeface="Wingdings" panose="05000000000000000000" pitchFamily="2" charset="2"/>
              </a:rPr>
              <a:t>If 5 subjects are difficult for a pupil – alternative option?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ym typeface="Wingdings" panose="05000000000000000000" pitchFamily="2" charset="2"/>
              </a:rPr>
              <a:t>Perth City Campus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ym typeface="Wingdings" panose="05000000000000000000" pitchFamily="2" charset="2"/>
              </a:rPr>
              <a:t>College courses on offer for pupils to choose from (limited numbers). Emma will tell you more about these).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ym typeface="Wingdings" panose="05000000000000000000" pitchFamily="2" charset="2"/>
              </a:rPr>
              <a:t>Post deadline completed forms will be collated and subjects that are running will be decided based on uptake.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ym typeface="Wingdings" panose="05000000000000000000" pitchFamily="2" charset="2"/>
              </a:rPr>
              <a:t>Any issues/changes/courses not running etc will be followed up by pupils Guidance teacher and through communication with parents/carers.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ym typeface="Wingdings" panose="05000000000000000000" pitchFamily="2" charset="2"/>
              </a:rPr>
              <a:t>Thereafter timetable for session 24-25 will begin to take shape.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ym typeface="Wingdings" panose="05000000000000000000" pitchFamily="2" charset="2"/>
              </a:rPr>
              <a:t>Any changes based on SQA results will be sorted in August 2024 on our return from summer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ym typeface="Wingdings" panose="05000000000000000000" pitchFamily="2" charset="2"/>
              </a:rPr>
              <a:t>First choices cannot always be guaranteed but we will try our best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73994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80D39-AF13-672E-242F-20937A715E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350" y="447156"/>
            <a:ext cx="11849100" cy="795337"/>
          </a:xfrm>
        </p:spPr>
        <p:txBody>
          <a:bodyPr>
            <a:normAutofit/>
          </a:bodyPr>
          <a:lstStyle/>
          <a:p>
            <a:r>
              <a:rPr lang="en-GB" sz="4400" dirty="0"/>
              <a:t>Mrs Dow – PT Guidance</a:t>
            </a:r>
          </a:p>
        </p:txBody>
      </p:sp>
      <p:pic>
        <p:nvPicPr>
          <p:cNvPr id="5" name="Picture 4" descr="A clock tower with a weather vane&#10;&#10;Description automatically generated with medium confidence">
            <a:extLst>
              <a:ext uri="{FF2B5EF4-FFF2-40B4-BE49-F238E27FC236}">
                <a16:creationId xmlns:a16="http://schemas.microsoft.com/office/drawing/2014/main" id="{3E72E965-3637-13D7-C60E-8F01361F4E7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832" r="-2" b="-2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effectLst>
            <a:softEdge rad="19050"/>
          </a:effectLst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5ACFF75-B9B4-D9FA-9DF4-537C98A9D385}"/>
              </a:ext>
            </a:extLst>
          </p:cNvPr>
          <p:cNvSpPr txBox="1">
            <a:spLocks/>
          </p:cNvSpPr>
          <p:nvPr/>
        </p:nvSpPr>
        <p:spPr>
          <a:xfrm>
            <a:off x="209550" y="844825"/>
            <a:ext cx="11358579" cy="39945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621267-BBE8-DEFB-4552-DAD863FBB6A7}"/>
              </a:ext>
            </a:extLst>
          </p:cNvPr>
          <p:cNvSpPr txBox="1"/>
          <p:nvPr/>
        </p:nvSpPr>
        <p:spPr>
          <a:xfrm>
            <a:off x="0" y="1855983"/>
            <a:ext cx="117729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GB" sz="1800" b="1" dirty="0">
              <a:effectLst/>
              <a:latin typeface="Arial" panose="020B0604020202020204" pitchFamily="34" charset="0"/>
            </a:endParaRPr>
          </a:p>
          <a:p>
            <a:pPr algn="l"/>
            <a:endParaRPr lang="en-GB" b="1" dirty="0">
              <a:latin typeface="Arial" panose="020B0604020202020204" pitchFamily="34" charset="0"/>
            </a:endParaRPr>
          </a:p>
          <a:p>
            <a:pPr algn="l"/>
            <a:endParaRPr lang="en-GB" sz="1800" b="1" dirty="0">
              <a:effectLst/>
              <a:latin typeface="Arial" panose="020B0604020202020204" pitchFamily="34" charset="0"/>
            </a:endParaRPr>
          </a:p>
          <a:p>
            <a:pPr algn="l"/>
            <a:endParaRPr lang="en-GB" b="1" dirty="0">
              <a:latin typeface="Arial" panose="020B0604020202020204" pitchFamily="34" charset="0"/>
            </a:endParaRPr>
          </a:p>
          <a:p>
            <a:pPr algn="l"/>
            <a:endParaRPr lang="en-GB" sz="1800" b="1" dirty="0">
              <a:effectLst/>
              <a:latin typeface="Arial" panose="020B0604020202020204" pitchFamily="34" charset="0"/>
            </a:endParaRPr>
          </a:p>
          <a:p>
            <a:pPr algn="ctr"/>
            <a:r>
              <a:rPr lang="en-GB" sz="2800" b="1" dirty="0">
                <a:latin typeface="Arial" panose="020B0604020202020204" pitchFamily="34" charset="0"/>
              </a:rPr>
              <a:t>Course Choice Process</a:t>
            </a:r>
          </a:p>
          <a:p>
            <a:pPr algn="l"/>
            <a:endParaRPr lang="en-GB" sz="1800" b="1" dirty="0">
              <a:effectLst/>
              <a:latin typeface="Arial" panose="020B0604020202020204" pitchFamily="34" charset="0"/>
            </a:endParaRPr>
          </a:p>
          <a:p>
            <a:pPr algn="l"/>
            <a:endParaRPr lang="en-GB" b="1" dirty="0">
              <a:latin typeface="Arial" panose="020B0604020202020204" pitchFamily="34" charset="0"/>
            </a:endParaRPr>
          </a:p>
          <a:p>
            <a:pPr algn="l"/>
            <a:endParaRPr lang="en-GB" sz="1800" b="1" dirty="0">
              <a:effectLst/>
              <a:latin typeface="Arial" panose="020B0604020202020204" pitchFamily="34" charset="0"/>
            </a:endParaRPr>
          </a:p>
          <a:p>
            <a:pPr algn="l"/>
            <a:endParaRPr lang="en-GB" b="1" dirty="0">
              <a:latin typeface="Arial" panose="020B0604020202020204" pitchFamily="34" charset="0"/>
            </a:endParaRPr>
          </a:p>
          <a:p>
            <a:pPr algn="l"/>
            <a:endParaRPr lang="en-GB" sz="1800" b="1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80D39-AF13-672E-242F-20937A715E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350" y="447156"/>
            <a:ext cx="11849100" cy="795337"/>
          </a:xfrm>
        </p:spPr>
        <p:txBody>
          <a:bodyPr>
            <a:normAutofit/>
          </a:bodyPr>
          <a:lstStyle/>
          <a:p>
            <a:r>
              <a:rPr lang="en-GB" sz="4400" dirty="0"/>
              <a:t>Miss </a:t>
            </a:r>
            <a:r>
              <a:rPr lang="en-GB" sz="4400" dirty="0" err="1"/>
              <a:t>emma</a:t>
            </a:r>
            <a:r>
              <a:rPr lang="en-GB" sz="4400" dirty="0"/>
              <a:t> bowman</a:t>
            </a:r>
          </a:p>
        </p:txBody>
      </p:sp>
      <p:pic>
        <p:nvPicPr>
          <p:cNvPr id="5" name="Picture 4" descr="A clock tower with a weather vane&#10;&#10;Description automatically generated with medium confidence">
            <a:extLst>
              <a:ext uri="{FF2B5EF4-FFF2-40B4-BE49-F238E27FC236}">
                <a16:creationId xmlns:a16="http://schemas.microsoft.com/office/drawing/2014/main" id="{3E72E965-3637-13D7-C60E-8F01361F4E7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832" r="-2" b="-2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effectLst>
            <a:softEdge rad="19050"/>
          </a:effectLst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5ACFF75-B9B4-D9FA-9DF4-537C98A9D385}"/>
              </a:ext>
            </a:extLst>
          </p:cNvPr>
          <p:cNvSpPr txBox="1">
            <a:spLocks/>
          </p:cNvSpPr>
          <p:nvPr/>
        </p:nvSpPr>
        <p:spPr>
          <a:xfrm>
            <a:off x="209550" y="844825"/>
            <a:ext cx="11358579" cy="39945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621267-BBE8-DEFB-4552-DAD863FBB6A7}"/>
              </a:ext>
            </a:extLst>
          </p:cNvPr>
          <p:cNvSpPr txBox="1"/>
          <p:nvPr/>
        </p:nvSpPr>
        <p:spPr>
          <a:xfrm>
            <a:off x="-123290" y="1943816"/>
            <a:ext cx="117729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GB" sz="1800" b="1" dirty="0">
              <a:effectLst/>
              <a:latin typeface="Arial" panose="020B0604020202020204" pitchFamily="34" charset="0"/>
            </a:endParaRPr>
          </a:p>
          <a:p>
            <a:pPr algn="l"/>
            <a:endParaRPr lang="en-GB" b="1" dirty="0">
              <a:latin typeface="Arial" panose="020B0604020202020204" pitchFamily="34" charset="0"/>
            </a:endParaRPr>
          </a:p>
          <a:p>
            <a:pPr algn="l"/>
            <a:endParaRPr lang="en-GB" sz="1800" b="1" dirty="0">
              <a:effectLst/>
              <a:latin typeface="Arial" panose="020B0604020202020204" pitchFamily="34" charset="0"/>
            </a:endParaRPr>
          </a:p>
          <a:p>
            <a:pPr algn="l"/>
            <a:endParaRPr lang="en-GB" b="1" dirty="0">
              <a:latin typeface="Arial" panose="020B0604020202020204" pitchFamily="34" charset="0"/>
            </a:endParaRPr>
          </a:p>
          <a:p>
            <a:pPr algn="l"/>
            <a:endParaRPr lang="en-GB" sz="1800" b="1" dirty="0">
              <a:effectLst/>
              <a:latin typeface="Arial" panose="020B0604020202020204" pitchFamily="34" charset="0"/>
            </a:endParaRPr>
          </a:p>
          <a:p>
            <a:pPr algn="ctr"/>
            <a:r>
              <a:rPr lang="en-GB" sz="2800" b="1" dirty="0">
                <a:latin typeface="Arial" panose="020B0604020202020204" pitchFamily="34" charset="0"/>
              </a:rPr>
              <a:t>School College Partnership (SCP)</a:t>
            </a:r>
          </a:p>
          <a:p>
            <a:pPr algn="l"/>
            <a:endParaRPr lang="en-GB" sz="1800" b="1" dirty="0">
              <a:effectLst/>
              <a:latin typeface="Arial" panose="020B0604020202020204" pitchFamily="34" charset="0"/>
            </a:endParaRPr>
          </a:p>
          <a:p>
            <a:pPr algn="l"/>
            <a:endParaRPr lang="en-GB" b="1" dirty="0">
              <a:latin typeface="Arial" panose="020B0604020202020204" pitchFamily="34" charset="0"/>
            </a:endParaRPr>
          </a:p>
          <a:p>
            <a:pPr algn="l"/>
            <a:endParaRPr lang="en-GB" sz="1800" b="1" dirty="0">
              <a:effectLst/>
              <a:latin typeface="Arial" panose="020B0604020202020204" pitchFamily="34" charset="0"/>
            </a:endParaRPr>
          </a:p>
          <a:p>
            <a:pPr algn="l"/>
            <a:endParaRPr lang="en-GB" b="1" dirty="0">
              <a:latin typeface="Arial" panose="020B0604020202020204" pitchFamily="34" charset="0"/>
            </a:endParaRPr>
          </a:p>
          <a:p>
            <a:pPr algn="l"/>
            <a:endParaRPr lang="en-GB" sz="1800" b="1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714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80D39-AF13-672E-242F-20937A715E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350" y="447156"/>
            <a:ext cx="11849100" cy="795337"/>
          </a:xfrm>
        </p:spPr>
        <p:txBody>
          <a:bodyPr>
            <a:normAutofit/>
          </a:bodyPr>
          <a:lstStyle/>
          <a:p>
            <a:r>
              <a:rPr lang="en-GB" sz="4400" dirty="0"/>
              <a:t>Mr Alasdair </a:t>
            </a:r>
            <a:r>
              <a:rPr lang="en-GB" sz="4400" dirty="0" err="1"/>
              <a:t>reid</a:t>
            </a:r>
            <a:endParaRPr lang="en-GB" sz="4400" dirty="0"/>
          </a:p>
        </p:txBody>
      </p:sp>
      <p:pic>
        <p:nvPicPr>
          <p:cNvPr id="5" name="Picture 4" descr="A clock tower with a weather vane&#10;&#10;Description automatically generated with medium confidence">
            <a:extLst>
              <a:ext uri="{FF2B5EF4-FFF2-40B4-BE49-F238E27FC236}">
                <a16:creationId xmlns:a16="http://schemas.microsoft.com/office/drawing/2014/main" id="{3E72E965-3637-13D7-C60E-8F01361F4E7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832" r="-2" b="-2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effectLst>
            <a:softEdge rad="19050"/>
          </a:effectLst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5ACFF75-B9B4-D9FA-9DF4-537C98A9D385}"/>
              </a:ext>
            </a:extLst>
          </p:cNvPr>
          <p:cNvSpPr txBox="1">
            <a:spLocks/>
          </p:cNvSpPr>
          <p:nvPr/>
        </p:nvSpPr>
        <p:spPr>
          <a:xfrm>
            <a:off x="209550" y="844825"/>
            <a:ext cx="11358579" cy="39945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621267-BBE8-DEFB-4552-DAD863FBB6A7}"/>
              </a:ext>
            </a:extLst>
          </p:cNvPr>
          <p:cNvSpPr txBox="1"/>
          <p:nvPr/>
        </p:nvSpPr>
        <p:spPr>
          <a:xfrm>
            <a:off x="2389" y="1782395"/>
            <a:ext cx="117729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GB" sz="1800" b="1" dirty="0">
              <a:effectLst/>
              <a:latin typeface="Arial" panose="020B0604020202020204" pitchFamily="34" charset="0"/>
            </a:endParaRPr>
          </a:p>
          <a:p>
            <a:pPr algn="l"/>
            <a:endParaRPr lang="en-GB" b="1" dirty="0">
              <a:latin typeface="Arial" panose="020B0604020202020204" pitchFamily="34" charset="0"/>
            </a:endParaRPr>
          </a:p>
          <a:p>
            <a:pPr algn="l"/>
            <a:endParaRPr lang="en-GB" sz="1800" b="1" dirty="0">
              <a:effectLst/>
              <a:latin typeface="Arial" panose="020B0604020202020204" pitchFamily="34" charset="0"/>
            </a:endParaRPr>
          </a:p>
          <a:p>
            <a:pPr algn="l"/>
            <a:endParaRPr lang="en-GB" b="1" dirty="0">
              <a:latin typeface="Arial" panose="020B0604020202020204" pitchFamily="34" charset="0"/>
            </a:endParaRPr>
          </a:p>
          <a:p>
            <a:pPr algn="l"/>
            <a:endParaRPr lang="en-GB" sz="1800" b="1" dirty="0">
              <a:effectLst/>
              <a:latin typeface="Arial" panose="020B0604020202020204" pitchFamily="34" charset="0"/>
            </a:endParaRPr>
          </a:p>
          <a:p>
            <a:pPr algn="ctr"/>
            <a:r>
              <a:rPr lang="en-GB" sz="2800" b="1" dirty="0">
                <a:latin typeface="Arial" panose="020B0604020202020204" pitchFamily="34" charset="0"/>
              </a:rPr>
              <a:t>Skills Development Scotland (SDS)</a:t>
            </a:r>
          </a:p>
          <a:p>
            <a:pPr algn="l"/>
            <a:endParaRPr lang="en-GB" sz="1800" b="1" dirty="0">
              <a:effectLst/>
              <a:latin typeface="Arial" panose="020B0604020202020204" pitchFamily="34" charset="0"/>
            </a:endParaRPr>
          </a:p>
          <a:p>
            <a:pPr algn="l"/>
            <a:endParaRPr lang="en-GB" b="1" dirty="0">
              <a:latin typeface="Arial" panose="020B0604020202020204" pitchFamily="34" charset="0"/>
            </a:endParaRPr>
          </a:p>
          <a:p>
            <a:pPr algn="l"/>
            <a:endParaRPr lang="en-GB" sz="1800" b="1" dirty="0">
              <a:effectLst/>
              <a:latin typeface="Arial" panose="020B0604020202020204" pitchFamily="34" charset="0"/>
            </a:endParaRPr>
          </a:p>
          <a:p>
            <a:pPr algn="l"/>
            <a:endParaRPr lang="en-GB" b="1" dirty="0">
              <a:latin typeface="Arial" panose="020B0604020202020204" pitchFamily="34" charset="0"/>
            </a:endParaRPr>
          </a:p>
          <a:p>
            <a:pPr algn="l"/>
            <a:endParaRPr lang="en-GB" sz="1800" b="1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947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80D39-AF13-672E-242F-20937A715E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350" y="447156"/>
            <a:ext cx="11849100" cy="795337"/>
          </a:xfrm>
        </p:spPr>
        <p:txBody>
          <a:bodyPr>
            <a:normAutofit/>
          </a:bodyPr>
          <a:lstStyle/>
          <a:p>
            <a:r>
              <a:rPr lang="en-GB" sz="4400" dirty="0"/>
              <a:t>questions</a:t>
            </a:r>
          </a:p>
        </p:txBody>
      </p:sp>
      <p:pic>
        <p:nvPicPr>
          <p:cNvPr id="5" name="Picture 4" descr="A clock tower with a weather vane&#10;&#10;Description automatically generated with medium confidence">
            <a:extLst>
              <a:ext uri="{FF2B5EF4-FFF2-40B4-BE49-F238E27FC236}">
                <a16:creationId xmlns:a16="http://schemas.microsoft.com/office/drawing/2014/main" id="{3E72E965-3637-13D7-C60E-8F01361F4E7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832" r="-2" b="-2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effectLst>
            <a:softEdge rad="19050"/>
          </a:effectLst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5ACFF75-B9B4-D9FA-9DF4-537C98A9D385}"/>
              </a:ext>
            </a:extLst>
          </p:cNvPr>
          <p:cNvSpPr txBox="1">
            <a:spLocks/>
          </p:cNvSpPr>
          <p:nvPr/>
        </p:nvSpPr>
        <p:spPr>
          <a:xfrm>
            <a:off x="209550" y="844825"/>
            <a:ext cx="11358579" cy="39945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32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621267-BBE8-DEFB-4552-DAD863FBB6A7}"/>
              </a:ext>
            </a:extLst>
          </p:cNvPr>
          <p:cNvSpPr txBox="1"/>
          <p:nvPr/>
        </p:nvSpPr>
        <p:spPr>
          <a:xfrm>
            <a:off x="2389" y="1782395"/>
            <a:ext cx="117729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GB" sz="1800" b="1" dirty="0">
              <a:effectLst/>
              <a:latin typeface="Arial" panose="020B0604020202020204" pitchFamily="34" charset="0"/>
            </a:endParaRPr>
          </a:p>
          <a:p>
            <a:pPr algn="l"/>
            <a:endParaRPr lang="en-GB" b="1" dirty="0">
              <a:latin typeface="Arial" panose="020B0604020202020204" pitchFamily="34" charset="0"/>
            </a:endParaRPr>
          </a:p>
          <a:p>
            <a:pPr algn="l"/>
            <a:endParaRPr lang="en-GB" sz="1800" b="1" dirty="0">
              <a:effectLst/>
              <a:latin typeface="Arial" panose="020B0604020202020204" pitchFamily="34" charset="0"/>
            </a:endParaRPr>
          </a:p>
          <a:p>
            <a:pPr algn="l"/>
            <a:endParaRPr lang="en-GB" b="1" dirty="0">
              <a:latin typeface="Arial" panose="020B0604020202020204" pitchFamily="34" charset="0"/>
            </a:endParaRPr>
          </a:p>
          <a:p>
            <a:pPr algn="l"/>
            <a:endParaRPr lang="en-GB" sz="1800" b="1" dirty="0">
              <a:effectLst/>
              <a:latin typeface="Arial" panose="020B0604020202020204" pitchFamily="34" charset="0"/>
            </a:endParaRPr>
          </a:p>
          <a:p>
            <a:pPr algn="ctr"/>
            <a:r>
              <a:rPr lang="en-GB" sz="2800" b="1" dirty="0">
                <a:latin typeface="Arial" panose="020B0604020202020204" pitchFamily="34" charset="0"/>
              </a:rPr>
              <a:t>School Contact:</a:t>
            </a:r>
          </a:p>
          <a:p>
            <a:pPr algn="ctr"/>
            <a:r>
              <a:rPr lang="en-GB" sz="2800" b="1" dirty="0">
                <a:latin typeface="Arial" panose="020B0604020202020204" pitchFamily="34" charset="0"/>
              </a:rPr>
              <a:t>Mr D Taylor (</a:t>
            </a:r>
            <a:r>
              <a:rPr lang="en-GB" sz="2800" b="1" dirty="0">
                <a:latin typeface="Arial" panose="020B0604020202020204" pitchFamily="34" charset="0"/>
                <a:hlinkClick r:id="rId4"/>
              </a:rPr>
              <a:t>DTaylor@pkc.gov.uk</a:t>
            </a:r>
            <a:r>
              <a:rPr lang="en-GB" sz="2800" b="1" dirty="0">
                <a:latin typeface="Arial" panose="020B0604020202020204" pitchFamily="34" charset="0"/>
              </a:rPr>
              <a:t>) </a:t>
            </a:r>
          </a:p>
          <a:p>
            <a:pPr algn="ctr"/>
            <a:endParaRPr lang="en-GB" sz="2800" b="1" dirty="0">
              <a:latin typeface="Arial" panose="020B0604020202020204" pitchFamily="34" charset="0"/>
            </a:endParaRPr>
          </a:p>
          <a:p>
            <a:pPr algn="ctr"/>
            <a:r>
              <a:rPr lang="en-GB" sz="2800" b="1" dirty="0">
                <a:latin typeface="Arial" panose="020B0604020202020204" pitchFamily="34" charset="0"/>
                <a:hlinkClick r:id="rId5"/>
              </a:rPr>
              <a:t>Perthacademy@pkc.gov.uk</a:t>
            </a:r>
            <a:r>
              <a:rPr lang="en-GB" sz="2800" b="1" dirty="0">
                <a:latin typeface="Arial" panose="020B0604020202020204" pitchFamily="34" charset="0"/>
              </a:rPr>
              <a:t> </a:t>
            </a:r>
          </a:p>
          <a:p>
            <a:pPr algn="ctr"/>
            <a:endParaRPr lang="en-GB" sz="2800" b="1" dirty="0">
              <a:latin typeface="Arial" panose="020B0604020202020204" pitchFamily="34" charset="0"/>
            </a:endParaRPr>
          </a:p>
          <a:p>
            <a:pPr algn="ctr"/>
            <a:r>
              <a:rPr lang="en-GB" sz="2800" b="1" dirty="0">
                <a:latin typeface="Arial" panose="020B0604020202020204" pitchFamily="34" charset="0"/>
              </a:rPr>
              <a:t>(01738 458000)</a:t>
            </a:r>
          </a:p>
          <a:p>
            <a:pPr algn="l"/>
            <a:endParaRPr lang="en-GB" sz="1800" b="1" dirty="0">
              <a:effectLst/>
              <a:latin typeface="Arial" panose="020B0604020202020204" pitchFamily="34" charset="0"/>
            </a:endParaRPr>
          </a:p>
          <a:p>
            <a:pPr algn="l"/>
            <a:endParaRPr lang="en-GB" b="1" dirty="0">
              <a:latin typeface="Arial" panose="020B0604020202020204" pitchFamily="34" charset="0"/>
            </a:endParaRPr>
          </a:p>
          <a:p>
            <a:pPr algn="l"/>
            <a:endParaRPr lang="en-GB" sz="1800" b="1" dirty="0">
              <a:effectLst/>
              <a:latin typeface="Arial" panose="020B0604020202020204" pitchFamily="34" charset="0"/>
            </a:endParaRPr>
          </a:p>
          <a:p>
            <a:pPr algn="l"/>
            <a:endParaRPr lang="en-GB" b="1" dirty="0">
              <a:latin typeface="Arial" panose="020B0604020202020204" pitchFamily="34" charset="0"/>
            </a:endParaRPr>
          </a:p>
          <a:p>
            <a:pPr algn="l"/>
            <a:endParaRPr lang="en-GB" sz="1800" b="1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2686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EDMS Document" ma:contentTypeID="0x0101006303DCE5F3884555ABDE6450E03068EE00C5E54E17855FCA4395159C53D02AA166" ma:contentTypeVersion="18" ma:contentTypeDescription="Core EDMS document content type" ma:contentTypeScope="" ma:versionID="608dc58ed9a9361e36f824534324ef32">
  <xsd:schema xmlns:xsd="http://www.w3.org/2001/XMLSchema" xmlns:xs="http://www.w3.org/2001/XMLSchema" xmlns:p="http://schemas.microsoft.com/office/2006/metadata/properties" xmlns:ns2="5f557eb5-52ff-46ed-abf7-a37fd449ed00" xmlns:ns3="5f48cb47-14e9-4d0c-a2ae-82a49bb45b3d" targetNamespace="http://schemas.microsoft.com/office/2006/metadata/properties" ma:root="true" ma:fieldsID="cbb31a550ccbf9852bcc3cafa55a0dc2" ns2:_="" ns3:_="">
    <xsd:import namespace="5f557eb5-52ff-46ed-abf7-a37fd449ed00"/>
    <xsd:import namespace="5f48cb47-14e9-4d0c-a2ae-82a49bb45b3d"/>
    <xsd:element name="properties">
      <xsd:complexType>
        <xsd:sequence>
          <xsd:element name="documentManagement">
            <xsd:complexType>
              <xsd:all>
                <xsd:element ref="ns2:FileplanmarkerTaxHTField" minOccurs="0"/>
                <xsd:element ref="ns2:TaxCatchAll" minOccurs="0"/>
                <xsd:element ref="ns2:TaxCatchAllLabel" minOccurs="0"/>
                <xsd:element ref="ns2:Edmsdisposition" minOccurs="0"/>
                <xsd:element ref="ns2:Edmsdateclosed" minOccurs="0"/>
                <xsd:element ref="ns3:MediaServiceMetadata" minOccurs="0"/>
                <xsd:element ref="ns3:MediaServiceFastMetadata" minOccurs="0"/>
                <xsd:element ref="ns3:lcf76f155ced4ddcb4097134ff3c332f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2:SharedWithUsers" minOccurs="0"/>
                <xsd:element ref="ns2:SharedWithDetails" minOccurs="0"/>
                <xsd:element ref="ns3:MediaServiceObjectDetectorVersions" minOccurs="0"/>
                <xsd:element ref="ns3:MediaLengthInSecond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57eb5-52ff-46ed-abf7-a37fd449ed00" elementFormDefault="qualified">
    <xsd:import namespace="http://schemas.microsoft.com/office/2006/documentManagement/types"/>
    <xsd:import namespace="http://schemas.microsoft.com/office/infopath/2007/PartnerControls"/>
    <xsd:element name="FileplanmarkerTaxHTField" ma:index="8" nillable="true" ma:taxonomy="true" ma:internalName="FileplanmarkerTaxHTField" ma:taxonomyFieldName="Fileplanmarker" ma:displayName="Fileplan Marker" ma:readOnly="false" ma:default="" ma:fieldId="{8f3fe8ea-359e-4086-b18c-02f8ee4b76e8}" ma:sspId="13e93c12-6cf0-45db-a146-10f817293c1b" ma:termSetId="d34034d2-f642-4875-aa17-3b0a742a9d60" ma:anchorId="ad85a3eb-30a6-48d8-b0ea-1d32903598f7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eab06913-a724-4395-a7d5-4cb3dffc3c32}" ma:internalName="TaxCatchAll" ma:showField="CatchAllData" ma:web="5f557eb5-52ff-46ed-abf7-a37fd449ed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eab06913-a724-4395-a7d5-4cb3dffc3c32}" ma:internalName="TaxCatchAllLabel" ma:readOnly="true" ma:showField="CatchAllDataLabel" ma:web="5f557eb5-52ff-46ed-abf7-a37fd449ed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dmsdisposition" ma:index="12" nillable="true" ma:displayName="EDMS Disposition" ma:default="" ma:description="Indicates the items EDMS status" ma:format="Dropdown" ma:internalName="Edmsdisposition">
      <xsd:simpleType>
        <xsd:restriction base="dms:Choice">
          <xsd:enumeration value="Closed"/>
          <xsd:enumeration value="Open"/>
          <xsd:enumeration value="n/a"/>
        </xsd:restriction>
      </xsd:simpleType>
    </xsd:element>
    <xsd:element name="Edmsdateclosed" ma:index="13" nillable="true" ma:displayName="EDMS Date Closed" ma:format="DateOnly" ma:internalName="Edmsdateclosed">
      <xsd:simpleType>
        <xsd:restriction base="dms:DateTime"/>
      </xsd:simpleType>
    </xsd:element>
    <xsd:element name="SharedWithUsers" ma:index="2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48cb47-14e9-4d0c-a2ae-82a49bb45b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13e93c12-6cf0-45db-a146-10f817293c1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f48cb47-14e9-4d0c-a2ae-82a49bb45b3d">
      <Terms xmlns="http://schemas.microsoft.com/office/infopath/2007/PartnerControls"/>
    </lcf76f155ced4ddcb4097134ff3c332f>
    <TaxCatchAll xmlns="5f557eb5-52ff-46ed-abf7-a37fd449ed00">
      <Value>65</Value>
    </TaxCatchAll>
    <FileplanmarkerTaxHTField xmlns="5f557eb5-52ff-46ed-abf7-a37fd449ed00">
      <Terms xmlns="http://schemas.microsoft.com/office/infopath/2007/PartnerControls">
        <TermInfo xmlns="http://schemas.microsoft.com/office/infopath/2007/PartnerControls">
          <TermName xmlns="http://schemas.microsoft.com/office/infopath/2007/PartnerControls">Website</TermName>
          <TermId xmlns="http://schemas.microsoft.com/office/infopath/2007/PartnerControls">084db162-1f8c-4b0a-92d8-f929d7c7cd20</TermId>
        </TermInfo>
      </Terms>
    </FileplanmarkerTaxHTField>
    <Edmsdateclosed xmlns="5f557eb5-52ff-46ed-abf7-a37fd449ed00" xsi:nil="true"/>
    <Edmsdisposition xmlns="5f557eb5-52ff-46ed-abf7-a37fd449ed00">Open</Edmsdisposition>
  </documentManagement>
</p:properties>
</file>

<file path=customXml/itemProps1.xml><?xml version="1.0" encoding="utf-8"?>
<ds:datastoreItem xmlns:ds="http://schemas.openxmlformats.org/officeDocument/2006/customXml" ds:itemID="{D5C8C331-44DB-4492-91DE-CBA6643BE2CC}"/>
</file>

<file path=customXml/itemProps2.xml><?xml version="1.0" encoding="utf-8"?>
<ds:datastoreItem xmlns:ds="http://schemas.openxmlformats.org/officeDocument/2006/customXml" ds:itemID="{A39D5EE2-0658-4539-AC68-9C29F3419418}"/>
</file>

<file path=customXml/itemProps3.xml><?xml version="1.0" encoding="utf-8"?>
<ds:datastoreItem xmlns:ds="http://schemas.openxmlformats.org/officeDocument/2006/customXml" ds:itemID="{96613761-103B-44AF-9D90-2CE9CE0C1D60}"/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860</TotalTime>
  <Words>330</Words>
  <Application>Microsoft Office PowerPoint</Application>
  <PresentationFormat>Widescreen</PresentationFormat>
  <Paragraphs>75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Bookman Old Style</vt:lpstr>
      <vt:lpstr>Rockwell</vt:lpstr>
      <vt:lpstr>Damask</vt:lpstr>
      <vt:lpstr>Course choice parental information evening</vt:lpstr>
      <vt:lpstr>programme</vt:lpstr>
      <vt:lpstr>Course choice overview</vt:lpstr>
      <vt:lpstr>Mrs Dow – PT Guidance</vt:lpstr>
      <vt:lpstr>Miss emma bowman</vt:lpstr>
      <vt:lpstr>Mr Alasdair reid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Ahtoll House AsSembly</dc:title>
  <dc:creator>David Taylor</dc:creator>
  <cp:lastModifiedBy>Rhanda Percy</cp:lastModifiedBy>
  <cp:revision>13</cp:revision>
  <dcterms:created xsi:type="dcterms:W3CDTF">2023-04-04T08:32:54Z</dcterms:created>
  <dcterms:modified xsi:type="dcterms:W3CDTF">2024-02-01T10:00:03Z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0x0101006303DCE5F3884555ABDE6450E03068EE00C5E54E17855FCA4395159C53D02AA166</vt:lpwstr>
  </property>
  <property fmtid="{D5CDD505-2E9C-101B-9397-08002B2CF9AE}" pid="3" name="Fileplanmarker">
    <vt:lpwstr>65;#Website|084db162-1f8c-4b0a-92d8-f929d7c7cd20</vt:lpwstr>
  </property>
  <property fmtid="{D5CDD505-2E9C-101B-9397-08002B2CF9AE}" pid="4" name="MediaServiceImageTags">
    <vt:lpwstr/>
  </property>
</Properties>
</file>